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tiff" ContentType="image/tiff"/>
  <Default Extension="emf" ContentType="image/x-emf"/>
  <Default Extension="mp4" ContentType="video/mp4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42" r:id="rId1"/>
  </p:sldMasterIdLst>
  <p:notesMasterIdLst>
    <p:notesMasterId r:id="rId87"/>
  </p:notesMasterIdLst>
  <p:sldIdLst>
    <p:sldId id="508" r:id="rId2"/>
    <p:sldId id="332" r:id="rId3"/>
    <p:sldId id="416" r:id="rId4"/>
    <p:sldId id="477" r:id="rId5"/>
    <p:sldId id="478" r:id="rId6"/>
    <p:sldId id="479" r:id="rId7"/>
    <p:sldId id="480" r:id="rId8"/>
    <p:sldId id="481" r:id="rId9"/>
    <p:sldId id="482" r:id="rId10"/>
    <p:sldId id="417" r:id="rId11"/>
    <p:sldId id="419" r:id="rId12"/>
    <p:sldId id="424" r:id="rId13"/>
    <p:sldId id="425" r:id="rId14"/>
    <p:sldId id="426" r:id="rId15"/>
    <p:sldId id="427" r:id="rId16"/>
    <p:sldId id="428" r:id="rId17"/>
    <p:sldId id="295" r:id="rId18"/>
    <p:sldId id="297" r:id="rId19"/>
    <p:sldId id="257" r:id="rId20"/>
    <p:sldId id="350" r:id="rId21"/>
    <p:sldId id="298" r:id="rId22"/>
    <p:sldId id="334" r:id="rId23"/>
    <p:sldId id="369" r:id="rId24"/>
    <p:sldId id="301" r:id="rId25"/>
    <p:sldId id="303" r:id="rId26"/>
    <p:sldId id="302" r:id="rId27"/>
    <p:sldId id="389" r:id="rId28"/>
    <p:sldId id="390" r:id="rId29"/>
    <p:sldId id="308" r:id="rId30"/>
    <p:sldId id="495" r:id="rId31"/>
    <p:sldId id="466" r:id="rId32"/>
    <p:sldId id="467" r:id="rId33"/>
    <p:sldId id="468" r:id="rId34"/>
    <p:sldId id="469" r:id="rId35"/>
    <p:sldId id="309" r:id="rId36"/>
    <p:sldId id="310" r:id="rId37"/>
    <p:sldId id="313" r:id="rId38"/>
    <p:sldId id="336" r:id="rId39"/>
    <p:sldId id="493" r:id="rId40"/>
    <p:sldId id="494" r:id="rId41"/>
    <p:sldId id="392" r:id="rId42"/>
    <p:sldId id="320" r:id="rId43"/>
    <p:sldId id="394" r:id="rId44"/>
    <p:sldId id="317" r:id="rId45"/>
    <p:sldId id="319" r:id="rId46"/>
    <p:sldId id="365" r:id="rId47"/>
    <p:sldId id="366" r:id="rId48"/>
    <p:sldId id="367" r:id="rId49"/>
    <p:sldId id="312" r:id="rId50"/>
    <p:sldId id="314" r:id="rId51"/>
    <p:sldId id="331" r:id="rId52"/>
    <p:sldId id="472" r:id="rId53"/>
    <p:sldId id="497" r:id="rId54"/>
    <p:sldId id="510" r:id="rId55"/>
    <p:sldId id="496" r:id="rId56"/>
    <p:sldId id="473" r:id="rId57"/>
    <p:sldId id="474" r:id="rId58"/>
    <p:sldId id="465" r:id="rId59"/>
    <p:sldId id="509" r:id="rId60"/>
    <p:sldId id="492" r:id="rId61"/>
    <p:sldId id="498" r:id="rId62"/>
    <p:sldId id="512" r:id="rId63"/>
    <p:sldId id="321" r:id="rId64"/>
    <p:sldId id="322" r:id="rId65"/>
    <p:sldId id="499" r:id="rId66"/>
    <p:sldId id="324" r:id="rId67"/>
    <p:sldId id="513" r:id="rId68"/>
    <p:sldId id="511" r:id="rId69"/>
    <p:sldId id="521" r:id="rId70"/>
    <p:sldId id="515" r:id="rId71"/>
    <p:sldId id="520" r:id="rId72"/>
    <p:sldId id="516" r:id="rId73"/>
    <p:sldId id="517" r:id="rId74"/>
    <p:sldId id="519" r:id="rId75"/>
    <p:sldId id="518" r:id="rId76"/>
    <p:sldId id="522" r:id="rId77"/>
    <p:sldId id="523" r:id="rId78"/>
    <p:sldId id="490" r:id="rId79"/>
    <p:sldId id="524" r:id="rId80"/>
    <p:sldId id="525" r:id="rId81"/>
    <p:sldId id="506" r:id="rId82"/>
    <p:sldId id="328" r:id="rId83"/>
    <p:sldId id="329" r:id="rId84"/>
    <p:sldId id="330" r:id="rId85"/>
    <p:sldId id="370" r:id="rId86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3300"/>
    <a:srgbClr val="000000"/>
    <a:srgbClr val="00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961"/>
    <p:restoredTop sz="85052"/>
  </p:normalViewPr>
  <p:slideViewPr>
    <p:cSldViewPr>
      <p:cViewPr>
        <p:scale>
          <a:sx n="120" d="100"/>
          <a:sy n="120" d="100"/>
        </p:scale>
        <p:origin x="336" y="-1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>
        <p:scale>
          <a:sx n="50" d="100"/>
          <a:sy n="50" d="100"/>
        </p:scale>
        <p:origin x="-121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notesMaster" Target="notesMasters/notesMaster1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4" Type="http://schemas.openxmlformats.org/officeDocument/2006/relationships/image" Target="../media/image24.wmf"/><Relationship Id="rId1" Type="http://schemas.openxmlformats.org/officeDocument/2006/relationships/image" Target="../media/image21.wmf"/><Relationship Id="rId2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827" name="Rectangle 1027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4452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829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noProof="0" smtClean="0"/>
              <a:t>Clique para editar os estilos do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</a:p>
        </p:txBody>
      </p:sp>
      <p:sp>
        <p:nvSpPr>
          <p:cNvPr id="205830" name="Rectangle 1030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05831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247F365A-21A3-AB4C-865B-8F8B7740CA39}" type="slidenum">
              <a:rPr lang="pt-BR" altLang="es-ES"/>
              <a:pPr/>
              <a:t>‹Nr.›</a:t>
            </a:fld>
            <a:endParaRPr lang="pt-BR" altLang="es-E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7CC1211D-D090-0A4A-B7F7-CDF451D49921}" type="slidenum">
              <a:rPr lang="pt-BR" altLang="es-ES" sz="1200"/>
              <a:pPr/>
              <a:t>2</a:t>
            </a:fld>
            <a:endParaRPr lang="pt-BR" altLang="es-ES" sz="120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242FC6A-2C25-1344-81E2-2DC5C0F139E7}" type="slidenum">
              <a:rPr lang="pt-BR" altLang="es-ES" sz="1200"/>
              <a:pPr/>
              <a:t>11</a:t>
            </a:fld>
            <a:endParaRPr lang="pt-BR" altLang="es-ES" sz="1200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DAD5C0D-F6D4-CC48-960F-B94379C40E44}" type="slidenum">
              <a:rPr lang="pt-BR" altLang="es-ES" sz="1200"/>
              <a:pPr/>
              <a:t>12</a:t>
            </a:fld>
            <a:endParaRPr lang="pt-BR" altLang="es-ES" sz="1200"/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B6372BC-095A-C641-8631-DC5FD0D81735}" type="slidenum">
              <a:rPr lang="pt-BR" altLang="es-ES" sz="1200"/>
              <a:pPr/>
              <a:t>13</a:t>
            </a:fld>
            <a:endParaRPr lang="pt-BR" altLang="es-ES" sz="120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8719A850-DAD0-C442-8B57-143891434342}" type="slidenum">
              <a:rPr lang="pt-BR" altLang="es-ES" sz="1200"/>
              <a:pPr/>
              <a:t>14</a:t>
            </a:fld>
            <a:endParaRPr lang="pt-BR" altLang="es-ES" sz="1200"/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531D70C6-822C-2742-BCB3-5A2A38BECDFB}" type="slidenum">
              <a:rPr lang="pt-BR" altLang="es-ES" sz="1200"/>
              <a:pPr/>
              <a:t>15</a:t>
            </a:fld>
            <a:endParaRPr lang="pt-BR" altLang="es-ES" sz="1200"/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DF2D4B9-7562-6944-B1E7-FE46B80B34B0}" type="slidenum">
              <a:rPr lang="pt-BR" altLang="es-ES" sz="1200"/>
              <a:pPr/>
              <a:t>16</a:t>
            </a:fld>
            <a:endParaRPr lang="pt-BR" altLang="es-ES" sz="120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16D45078-A75F-CD49-A5AC-CD7570F95DC9}" type="slidenum">
              <a:rPr lang="pt-BR" altLang="es-ES" sz="1200"/>
              <a:pPr/>
              <a:t>17</a:t>
            </a:fld>
            <a:endParaRPr lang="pt-BR" altLang="es-ES" sz="1200"/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7B4CD8D7-FE57-DB41-9099-0BD33E1319BA}" type="slidenum">
              <a:rPr lang="pt-BR" altLang="es-ES" sz="1200"/>
              <a:pPr/>
              <a:t>18</a:t>
            </a:fld>
            <a:endParaRPr lang="pt-BR" altLang="es-ES" sz="1200"/>
          </a:p>
        </p:txBody>
      </p:sp>
      <p:sp>
        <p:nvSpPr>
          <p:cNvPr id="133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F0FC7C7B-2CDD-4D4D-9EBA-FFF4767B6BEE}" type="slidenum">
              <a:rPr lang="pt-BR" altLang="es-ES" sz="1200"/>
              <a:pPr/>
              <a:t>19</a:t>
            </a:fld>
            <a:endParaRPr lang="pt-BR" altLang="es-ES" sz="1200"/>
          </a:p>
        </p:txBody>
      </p:sp>
      <p:sp>
        <p:nvSpPr>
          <p:cNvPr id="2" name="Marcador de notas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3DCF12B-3347-0449-9005-D30CEC37D64B}" type="slidenum">
              <a:rPr lang="pt-BR" altLang="es-ES" sz="1200"/>
              <a:pPr/>
              <a:t>20</a:t>
            </a:fld>
            <a:endParaRPr lang="pt-BR" altLang="es-ES" sz="120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926DC9A-9A9D-A844-B8AA-F0BC4FBFFF51}" type="slidenum">
              <a:rPr lang="pt-BR" altLang="es-ES" sz="1200"/>
              <a:pPr/>
              <a:t>3</a:t>
            </a:fld>
            <a:endParaRPr lang="pt-BR" altLang="es-ES" sz="1200"/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C4525A3-DE7D-DD4D-B3EE-AC2514131E85}" type="slidenum">
              <a:rPr lang="pt-BR" altLang="es-ES" sz="1200"/>
              <a:pPr/>
              <a:t>21</a:t>
            </a:fld>
            <a:endParaRPr lang="pt-BR" altLang="es-ES" sz="1200"/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979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B749BEF-0E41-C946-BCE4-657D855B9CF3}" type="slidenum">
              <a:rPr lang="pt-BR" altLang="es-ES" sz="1200"/>
              <a:pPr/>
              <a:t>22</a:t>
            </a:fld>
            <a:endParaRPr lang="pt-BR" altLang="es-ES" sz="1200"/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5F1FB421-74FA-5443-9F4A-6BF36D096439}" type="slidenum">
              <a:rPr lang="pt-BR" altLang="es-ES" sz="1200"/>
              <a:pPr/>
              <a:t>23</a:t>
            </a:fld>
            <a:endParaRPr lang="pt-BR" altLang="es-ES" sz="1200"/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723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FF373597-15BF-AF42-9E86-2B299B8DEA01}" type="slidenum">
              <a:rPr lang="pt-BR" altLang="es-ES" sz="1200"/>
              <a:pPr/>
              <a:t>24</a:t>
            </a:fld>
            <a:endParaRPr lang="pt-BR" altLang="es-ES" sz="1200"/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1330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72B7261-E3A5-6D47-836F-2E05FED2ED40}" type="slidenum">
              <a:rPr lang="pt-BR" altLang="es-ES" sz="1200"/>
              <a:pPr/>
              <a:t>25</a:t>
            </a:fld>
            <a:endParaRPr lang="pt-BR" altLang="es-ES" sz="1200"/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8981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0CE7E3E-62AF-4B41-852A-E99DD106B9F7}" type="slidenum">
              <a:rPr lang="pt-BR" altLang="es-ES" sz="1200"/>
              <a:pPr/>
              <a:t>26</a:t>
            </a:fld>
            <a:endParaRPr lang="pt-BR" altLang="es-ES" sz="1200"/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9613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547BDB8-C3E8-5B47-B97F-B0F342A26808}" type="slidenum">
              <a:rPr lang="pt-BR" altLang="es-ES" sz="1200"/>
              <a:pPr/>
              <a:t>27</a:t>
            </a:fld>
            <a:endParaRPr lang="pt-BR" altLang="es-ES" sz="1200"/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81750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F4337D57-CA2A-7046-8B5B-2CA00E8DFC04}" type="slidenum">
              <a:rPr lang="pt-BR" altLang="es-ES" sz="1200"/>
              <a:pPr/>
              <a:t>28</a:t>
            </a:fld>
            <a:endParaRPr lang="pt-BR" altLang="es-ES" sz="1200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4780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78D6EAC9-38DB-D746-8DF5-34BB1EE84956}" type="slidenum">
              <a:rPr lang="pt-BR" altLang="es-ES" sz="1200"/>
              <a:pPr/>
              <a:t>29</a:t>
            </a:fld>
            <a:endParaRPr lang="pt-BR" altLang="es-ES" sz="120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377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7459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  <p:sp>
        <p:nvSpPr>
          <p:cNvPr id="147460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7D9EEDB-E422-F845-8E39-A02CC858E40E}" type="slidenum">
              <a:rPr lang="pt-BR" altLang="es-ES" sz="1200"/>
              <a:pPr/>
              <a:t>31</a:t>
            </a:fld>
            <a:endParaRPr lang="pt-BR" altLang="es-ES" sz="1200"/>
          </a:p>
        </p:txBody>
      </p:sp>
    </p:spTree>
    <p:extLst>
      <p:ext uri="{BB962C8B-B14F-4D97-AF65-F5344CB8AC3E}">
        <p14:creationId xmlns:p14="http://schemas.microsoft.com/office/powerpoint/2010/main" val="859484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854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  <p:sp>
        <p:nvSpPr>
          <p:cNvPr id="10854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160E0810-E587-4948-9727-AF415A90FF66}" type="slidenum">
              <a:rPr lang="pt-BR" altLang="es-ES" sz="1200"/>
              <a:pPr/>
              <a:t>4</a:t>
            </a:fld>
            <a:endParaRPr lang="pt-BR" altLang="es-ES" sz="1200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8483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  <p:sp>
        <p:nvSpPr>
          <p:cNvPr id="148484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D2846FF-5B58-F545-88F1-115B387A338D}" type="slidenum">
              <a:rPr lang="pt-BR" altLang="es-ES" sz="1200"/>
              <a:pPr/>
              <a:t>32</a:t>
            </a:fld>
            <a:endParaRPr lang="pt-BR" altLang="es-ES" sz="1200"/>
          </a:p>
        </p:txBody>
      </p:sp>
    </p:spTree>
    <p:extLst>
      <p:ext uri="{BB962C8B-B14F-4D97-AF65-F5344CB8AC3E}">
        <p14:creationId xmlns:p14="http://schemas.microsoft.com/office/powerpoint/2010/main" val="19145449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9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  <p:sp>
        <p:nvSpPr>
          <p:cNvPr id="149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FD7695D-CD8B-3147-806B-3320D2A7E069}" type="slidenum">
              <a:rPr lang="pt-BR" altLang="es-ES" sz="1200"/>
              <a:pPr/>
              <a:t>33</a:t>
            </a:fld>
            <a:endParaRPr lang="pt-BR" altLang="es-ES" sz="1200"/>
          </a:p>
        </p:txBody>
      </p:sp>
    </p:spTree>
    <p:extLst>
      <p:ext uri="{BB962C8B-B14F-4D97-AF65-F5344CB8AC3E}">
        <p14:creationId xmlns:p14="http://schemas.microsoft.com/office/powerpoint/2010/main" val="6084137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053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  <p:sp>
        <p:nvSpPr>
          <p:cNvPr id="15053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30CE1CFF-11CC-4E4C-99A6-4A5196CE3768}" type="slidenum">
              <a:rPr lang="pt-BR" altLang="es-ES" sz="1200"/>
              <a:pPr/>
              <a:t>34</a:t>
            </a:fld>
            <a:endParaRPr lang="pt-BR" altLang="es-ES" sz="1200"/>
          </a:p>
        </p:txBody>
      </p:sp>
    </p:spTree>
    <p:extLst>
      <p:ext uri="{BB962C8B-B14F-4D97-AF65-F5344CB8AC3E}">
        <p14:creationId xmlns:p14="http://schemas.microsoft.com/office/powerpoint/2010/main" val="7568985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16D3C7A-3D48-2844-A865-308AE61A3068}" type="slidenum">
              <a:rPr lang="pt-BR" altLang="es-ES" sz="1200"/>
              <a:pPr/>
              <a:t>35</a:t>
            </a:fld>
            <a:endParaRPr lang="pt-BR" altLang="es-ES" sz="1200"/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ADBA662-A0F1-4240-A1BC-95A510BE4963}" type="slidenum">
              <a:rPr lang="pt-BR" altLang="es-ES" sz="1200"/>
              <a:pPr/>
              <a:t>36</a:t>
            </a:fld>
            <a:endParaRPr lang="pt-BR" altLang="es-ES" sz="1200"/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5943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29F1D75-B519-2049-A10C-A0F27EA7ACF1}" type="slidenum">
              <a:rPr lang="pt-BR" altLang="es-ES" sz="1200"/>
              <a:pPr/>
              <a:t>37</a:t>
            </a:fld>
            <a:endParaRPr lang="pt-BR" altLang="es-ES" sz="1200"/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12BD2871-B093-CB4B-B8D4-A9E318B17474}" type="slidenum">
              <a:rPr lang="pt-BR" altLang="es-ES" sz="1200"/>
              <a:pPr/>
              <a:t>38</a:t>
            </a:fld>
            <a:endParaRPr lang="pt-BR" altLang="es-ES" sz="1200"/>
          </a:p>
        </p:txBody>
      </p:sp>
      <p:sp>
        <p:nvSpPr>
          <p:cNvPr id="154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6675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  <p:sp>
        <p:nvSpPr>
          <p:cNvPr id="156676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1234A05E-57CC-694A-9FB8-5B70649E9001}" type="slidenum">
              <a:rPr lang="pt-BR" altLang="es-ES" sz="1200"/>
              <a:pPr/>
              <a:t>39</a:t>
            </a:fld>
            <a:endParaRPr lang="pt-BR" altLang="es-ES" sz="1200"/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7699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  <p:sp>
        <p:nvSpPr>
          <p:cNvPr id="157700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55B694C0-A2B2-B04D-868A-8FD570F2069A}" type="slidenum">
              <a:rPr lang="pt-BR" altLang="es-ES" sz="1200"/>
              <a:pPr/>
              <a:t>40</a:t>
            </a:fld>
            <a:endParaRPr lang="pt-BR" altLang="es-ES" sz="1200"/>
          </a:p>
        </p:txBody>
      </p:sp>
    </p:spTree>
    <p:extLst>
      <p:ext uri="{BB962C8B-B14F-4D97-AF65-F5344CB8AC3E}">
        <p14:creationId xmlns:p14="http://schemas.microsoft.com/office/powerpoint/2010/main" val="4127760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1E6A8FD-BBDE-9E4C-A646-6283E6F72077}" type="slidenum">
              <a:rPr lang="pt-BR" altLang="es-ES" sz="1200"/>
              <a:pPr/>
              <a:t>41</a:t>
            </a:fld>
            <a:endParaRPr lang="pt-BR" altLang="es-ES" sz="1200"/>
          </a:p>
        </p:txBody>
      </p:sp>
      <p:sp>
        <p:nvSpPr>
          <p:cNvPr id="158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268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  <p:sp>
        <p:nvSpPr>
          <p:cNvPr id="10957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D0294A3-731D-DD4D-9EA8-8CF95E22C4CD}" type="slidenum">
              <a:rPr lang="pt-BR" altLang="es-ES" sz="1200"/>
              <a:pPr/>
              <a:t>5</a:t>
            </a:fld>
            <a:endParaRPr lang="pt-BR" altLang="es-ES" sz="1200"/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6B3F35E-9A60-0141-9F2B-3964194359DD}" type="slidenum">
              <a:rPr lang="pt-BR" altLang="es-ES" sz="1200"/>
              <a:pPr/>
              <a:t>42</a:t>
            </a:fld>
            <a:endParaRPr lang="pt-BR" altLang="es-ES" sz="1200"/>
          </a:p>
        </p:txBody>
      </p:sp>
      <p:sp>
        <p:nvSpPr>
          <p:cNvPr id="159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7599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7B0F753-42B0-2B4E-B2C8-50E73F23C2A3}" type="slidenum">
              <a:rPr lang="pt-BR" altLang="es-ES" sz="1200"/>
              <a:pPr/>
              <a:t>43</a:t>
            </a:fld>
            <a:endParaRPr lang="pt-BR" altLang="es-ES" sz="1200"/>
          </a:p>
        </p:txBody>
      </p:sp>
      <p:sp>
        <p:nvSpPr>
          <p:cNvPr id="160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418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91F6F87-5DEE-8245-8052-F9E05284B187}" type="slidenum">
              <a:rPr lang="pt-BR" altLang="es-ES" sz="1200"/>
              <a:pPr/>
              <a:t>44</a:t>
            </a:fld>
            <a:endParaRPr lang="pt-BR" altLang="es-ES" sz="1200"/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068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568250B-63FB-A441-A57B-EB21F546B5B6}" type="slidenum">
              <a:rPr lang="pt-BR" altLang="es-ES" sz="1200"/>
              <a:pPr/>
              <a:t>45</a:t>
            </a:fld>
            <a:endParaRPr lang="pt-BR" altLang="es-ES" sz="1200"/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991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F034E0AA-C1CA-7C4C-9DB6-59E5ECE6F506}" type="slidenum">
              <a:rPr lang="pt-BR" altLang="es-ES" sz="1200"/>
              <a:pPr/>
              <a:t>46</a:t>
            </a:fld>
            <a:endParaRPr lang="pt-BR" altLang="es-ES" sz="1200"/>
          </a:p>
        </p:txBody>
      </p:sp>
      <p:sp>
        <p:nvSpPr>
          <p:cNvPr id="163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9069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9801B4A1-6A2A-7643-9505-F48C007881AA}" type="slidenum">
              <a:rPr lang="pt-BR" altLang="es-ES" sz="1200"/>
              <a:pPr/>
              <a:t>47</a:t>
            </a:fld>
            <a:endParaRPr lang="pt-BR" altLang="es-ES" sz="1200"/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972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142AEA5-11E1-0A4B-89B8-1E2F95C91856}" type="slidenum">
              <a:rPr lang="pt-BR" altLang="es-ES" sz="1200"/>
              <a:pPr/>
              <a:t>48</a:t>
            </a:fld>
            <a:endParaRPr lang="pt-BR" altLang="es-ES" sz="1200"/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7023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B5C0FB1-C988-6B49-9BDF-F461602F2CCE}" type="slidenum">
              <a:rPr lang="pt-BR" altLang="es-ES" sz="1200"/>
              <a:pPr/>
              <a:t>49</a:t>
            </a:fld>
            <a:endParaRPr lang="pt-BR" altLang="es-ES" sz="1200"/>
          </a:p>
        </p:txBody>
      </p:sp>
      <p:sp>
        <p:nvSpPr>
          <p:cNvPr id="166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4209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616E4C3-99BA-DC48-AE02-1B978D7DB9BA}" type="slidenum">
              <a:rPr lang="pt-BR" altLang="es-ES" sz="1200"/>
              <a:pPr/>
              <a:t>50</a:t>
            </a:fld>
            <a:endParaRPr lang="pt-BR" altLang="es-ES" sz="1200"/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3363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638B4B9-FD52-FB4B-854D-152AC11C905E}" type="slidenum">
              <a:rPr lang="pt-BR" altLang="es-ES" sz="1200"/>
              <a:pPr/>
              <a:t>51</a:t>
            </a:fld>
            <a:endParaRPr lang="pt-BR" altLang="es-ES" sz="1200"/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660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6BEBA4EA-7F16-F14C-BECF-FDF82E3EBB6F}" type="slidenum">
              <a:rPr lang="en-GB" altLang="es-ES" sz="1200"/>
              <a:pPr/>
              <a:t>6</a:t>
            </a:fld>
            <a:endParaRPr lang="en-GB" altLang="es-ES" sz="1200"/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3059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  <p:sp>
        <p:nvSpPr>
          <p:cNvPr id="173060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955C660-A5BE-A244-90E0-662F7ADBE41D}" type="slidenum">
              <a:rPr lang="pt-BR" altLang="es-ES" sz="1200"/>
              <a:pPr/>
              <a:t>52</a:t>
            </a:fld>
            <a:endParaRPr lang="pt-BR" altLang="es-ES" sz="1200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083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  <p:sp>
        <p:nvSpPr>
          <p:cNvPr id="174084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736C1EDF-91EC-E347-A90D-1175533E136A}" type="slidenum">
              <a:rPr lang="pt-BR" altLang="es-ES" sz="1200"/>
              <a:pPr/>
              <a:t>56</a:t>
            </a:fld>
            <a:endParaRPr lang="pt-BR" altLang="es-ES" sz="1200"/>
          </a:p>
        </p:txBody>
      </p:sp>
    </p:spTree>
    <p:extLst>
      <p:ext uri="{BB962C8B-B14F-4D97-AF65-F5344CB8AC3E}">
        <p14:creationId xmlns:p14="http://schemas.microsoft.com/office/powerpoint/2010/main" val="11006613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51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  <p:sp>
        <p:nvSpPr>
          <p:cNvPr id="1751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B3B20994-A985-604A-8DF6-4288B3E2FC75}" type="slidenum">
              <a:rPr lang="pt-BR" altLang="es-ES" sz="1200"/>
              <a:pPr/>
              <a:t>57</a:t>
            </a:fld>
            <a:endParaRPr lang="pt-BR" altLang="es-ES" sz="1200"/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  <p:sp>
        <p:nvSpPr>
          <p:cNvPr id="176132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E118DDE-362D-824D-8712-BDF811384752}" type="slidenum">
              <a:rPr lang="pt-BR" altLang="es-ES" sz="1200"/>
              <a:pPr/>
              <a:t>58</a:t>
            </a:fld>
            <a:endParaRPr lang="pt-BR" altLang="es-ES" sz="1200"/>
          </a:p>
        </p:txBody>
      </p:sp>
    </p:spTree>
    <p:extLst>
      <p:ext uri="{BB962C8B-B14F-4D97-AF65-F5344CB8AC3E}">
        <p14:creationId xmlns:p14="http://schemas.microsoft.com/office/powerpoint/2010/main" val="114161612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FEB8996-C570-EB49-B11C-90AC32FE5B0C}" type="slidenum">
              <a:rPr lang="pt-BR" altLang="es-ES" sz="1200"/>
              <a:pPr/>
              <a:t>60</a:t>
            </a:fld>
            <a:endParaRPr lang="pt-BR" altLang="es-ES" sz="1200"/>
          </a:p>
        </p:txBody>
      </p:sp>
      <p:sp>
        <p:nvSpPr>
          <p:cNvPr id="177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538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9F01E940-B025-624E-90A9-4D45743B5A9D}" type="slidenum">
              <a:rPr lang="pt-BR" altLang="es-ES" sz="1200"/>
              <a:pPr/>
              <a:t>63</a:t>
            </a:fld>
            <a:endParaRPr lang="pt-BR" altLang="es-ES" sz="1200"/>
          </a:p>
        </p:txBody>
      </p:sp>
      <p:sp>
        <p:nvSpPr>
          <p:cNvPr id="178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8195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02E5A642-8BAC-7340-B883-09AF0B053B96}" type="slidenum">
              <a:rPr lang="pt-BR" altLang="es-ES" sz="1200"/>
              <a:pPr/>
              <a:t>64</a:t>
            </a:fld>
            <a:endParaRPr lang="pt-BR" altLang="es-ES" sz="1200"/>
          </a:p>
        </p:txBody>
      </p:sp>
      <p:sp>
        <p:nvSpPr>
          <p:cNvPr id="179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DAC593C-61E7-6540-BCA1-134F77A4F8B2}" type="slidenum">
              <a:rPr lang="pt-BR" altLang="es-ES" sz="1200"/>
              <a:pPr/>
              <a:t>66</a:t>
            </a:fld>
            <a:endParaRPr lang="pt-BR" altLang="es-ES" sz="1200"/>
          </a:p>
        </p:txBody>
      </p:sp>
      <p:sp>
        <p:nvSpPr>
          <p:cNvPr id="180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0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8988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7395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ES" altLang="es-ES">
              <a:latin typeface="Times New Roman" charset="0"/>
            </a:endParaRPr>
          </a:p>
        </p:txBody>
      </p:sp>
      <p:sp>
        <p:nvSpPr>
          <p:cNvPr id="187396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4424F42E-5E22-1F44-B72D-E7620D0DAD29}" type="slidenum">
              <a:rPr lang="pt-BR" altLang="es-ES" sz="1200">
                <a:latin typeface="Calibri" charset="0"/>
              </a:rPr>
              <a:pPr/>
              <a:t>78</a:t>
            </a:fld>
            <a:endParaRPr lang="pt-BR" altLang="es-ES" sz="120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2680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9BB2C6A6-8467-B944-9982-7BC5B57C8A6B}" type="slidenum">
              <a:rPr lang="pt-BR" altLang="es-ES" sz="1200"/>
              <a:pPr/>
              <a:t>82</a:t>
            </a:fld>
            <a:endParaRPr lang="pt-BR" altLang="es-ES" sz="1200"/>
          </a:p>
        </p:txBody>
      </p:sp>
      <p:sp>
        <p:nvSpPr>
          <p:cNvPr id="188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17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A42166F8-504D-7140-B18C-C2BA785534E4}" type="slidenum">
              <a:rPr lang="en-GB" altLang="es-ES" sz="1200"/>
              <a:pPr/>
              <a:t>7</a:t>
            </a:fld>
            <a:endParaRPr lang="en-GB" altLang="es-ES" sz="1200"/>
          </a:p>
        </p:txBody>
      </p:sp>
      <p:sp>
        <p:nvSpPr>
          <p:cNvPr id="111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s-ES">
                <a:latin typeface="Times New Roman" charset="0"/>
              </a:rPr>
              <a:t>Canal with Women Washing, 1888</a:t>
            </a:r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9021622-EFEB-654E-AEC9-487A00C17547}" type="slidenum">
              <a:rPr lang="pt-BR" altLang="es-ES" sz="1200"/>
              <a:pPr/>
              <a:t>83</a:t>
            </a:fld>
            <a:endParaRPr lang="pt-BR" altLang="es-ES" sz="1200"/>
          </a:p>
        </p:txBody>
      </p:sp>
      <p:sp>
        <p:nvSpPr>
          <p:cNvPr id="189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9471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2CAB320E-8031-BE4D-9080-22D9CBD2C87F}" type="slidenum">
              <a:rPr lang="pt-BR" altLang="es-ES" sz="1200"/>
              <a:pPr/>
              <a:t>84</a:t>
            </a:fld>
            <a:endParaRPr lang="pt-BR" altLang="es-ES" sz="1200"/>
          </a:p>
        </p:txBody>
      </p:sp>
      <p:sp>
        <p:nvSpPr>
          <p:cNvPr id="190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69578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5BBE762-D71D-5B4C-852C-0A8A2463B94C}" type="slidenum">
              <a:rPr lang="pt-BR" altLang="es-ES" sz="1200"/>
              <a:pPr/>
              <a:t>85</a:t>
            </a:fld>
            <a:endParaRPr lang="pt-BR" altLang="es-ES" sz="1200"/>
          </a:p>
        </p:txBody>
      </p:sp>
      <p:sp>
        <p:nvSpPr>
          <p:cNvPr id="191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3935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43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  <p:sp>
        <p:nvSpPr>
          <p:cNvPr id="112644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B6C56B0-FDA8-BB4D-9458-5EF2C19861EC}" type="slidenum">
              <a:rPr lang="pt-BR" altLang="es-ES" sz="1200"/>
              <a:pPr/>
              <a:t>8</a:t>
            </a:fld>
            <a:endParaRPr lang="pt-BR" altLang="es-ES" sz="1200"/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  <p:sp>
        <p:nvSpPr>
          <p:cNvPr id="11366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C742C05-958B-1B4C-A5DA-9B1E5BB6073A}" type="slidenum">
              <a:rPr lang="pt-BR" altLang="es-ES" sz="1200"/>
              <a:pPr/>
              <a:t>9</a:t>
            </a:fld>
            <a:endParaRPr lang="pt-BR" altLang="es-ES" sz="1200"/>
          </a:p>
        </p:txBody>
      </p:sp>
    </p:spTree>
    <p:extLst>
      <p:ext uri="{BB962C8B-B14F-4D97-AF65-F5344CB8AC3E}">
        <p14:creationId xmlns:p14="http://schemas.microsoft.com/office/powerpoint/2010/main" val="1189641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E4BCD40D-9F08-A844-9221-440AC988FD32}" type="slidenum">
              <a:rPr lang="pt-BR" altLang="es-ES" sz="1200"/>
              <a:pPr/>
              <a:t>10</a:t>
            </a:fld>
            <a:endParaRPr lang="pt-BR" altLang="es-ES" sz="1200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s-ES" altLang="es-E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 dirty="0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9B371-89A2-E94E-B821-C8934BB9A69A}" type="datetimeFigureOut">
              <a:rPr lang="es-ES_tradnl" smtClean="0"/>
              <a:t>16/5/16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D2D7-14ED-E040-99FD-6335891B3D3E}" type="slidenum">
              <a:rPr lang="pt-BR" altLang="es-ES" smtClean="0"/>
              <a:pPr/>
              <a:t>‹Nr.›</a:t>
            </a:fld>
            <a:endParaRPr lang="pt-BR" altLang="es-ES"/>
          </a:p>
        </p:txBody>
      </p:sp>
    </p:spTree>
    <p:extLst>
      <p:ext uri="{BB962C8B-B14F-4D97-AF65-F5344CB8AC3E}">
        <p14:creationId xmlns:p14="http://schemas.microsoft.com/office/powerpoint/2010/main" val="48029849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9B371-89A2-E94E-B821-C8934BB9A69A}" type="datetimeFigureOut">
              <a:rPr lang="es-ES_tradnl" smtClean="0"/>
              <a:t>16/5/16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D2D7-14ED-E040-99FD-6335891B3D3E}" type="slidenum">
              <a:rPr lang="pt-BR" altLang="es-ES" smtClean="0"/>
              <a:pPr/>
              <a:t>‹Nr.›</a:t>
            </a:fld>
            <a:endParaRPr lang="pt-BR" altLang="es-ES"/>
          </a:p>
        </p:txBody>
      </p:sp>
    </p:spTree>
    <p:extLst>
      <p:ext uri="{BB962C8B-B14F-4D97-AF65-F5344CB8AC3E}">
        <p14:creationId xmlns:p14="http://schemas.microsoft.com/office/powerpoint/2010/main" val="127246978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9B371-89A2-E94E-B821-C8934BB9A69A}" type="datetimeFigureOut">
              <a:rPr lang="es-ES_tradnl" smtClean="0"/>
              <a:t>16/5/16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D2D7-14ED-E040-99FD-6335891B3D3E}" type="slidenum">
              <a:rPr lang="pt-BR" altLang="es-ES" smtClean="0"/>
              <a:pPr/>
              <a:t>‹Nr.›</a:t>
            </a:fld>
            <a:endParaRPr lang="pt-BR" altLang="es-ES"/>
          </a:p>
        </p:txBody>
      </p:sp>
    </p:spTree>
    <p:extLst>
      <p:ext uri="{BB962C8B-B14F-4D97-AF65-F5344CB8AC3E}">
        <p14:creationId xmlns:p14="http://schemas.microsoft.com/office/powerpoint/2010/main" val="2027907669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dirty="0" smtClean="0"/>
              <a:t>Haga clic para modificar el estilo de texto del patrón</a:t>
            </a:r>
          </a:p>
          <a:p>
            <a:pPr lvl="1"/>
            <a:r>
              <a:rPr lang="es-ES_tradnl" dirty="0" smtClean="0"/>
              <a:t>Segundo nivel</a:t>
            </a:r>
          </a:p>
          <a:p>
            <a:pPr lvl="2"/>
            <a:r>
              <a:rPr lang="es-ES_tradnl" dirty="0" smtClean="0"/>
              <a:t>Tercer nivel</a:t>
            </a:r>
          </a:p>
          <a:p>
            <a:pPr lvl="3"/>
            <a:r>
              <a:rPr lang="es-ES_tradnl" dirty="0" smtClean="0"/>
              <a:t>Cuarto nivel</a:t>
            </a:r>
          </a:p>
          <a:p>
            <a:pPr lvl="4"/>
            <a:r>
              <a:rPr lang="es-ES_tradnl" dirty="0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9B371-89A2-E94E-B821-C8934BB9A69A}" type="datetimeFigureOut">
              <a:rPr lang="es-ES_tradnl" smtClean="0"/>
              <a:t>16/5/16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B220D2D7-14ED-E040-99FD-6335891B3D3E}" type="slidenum">
              <a:rPr lang="pt-BR" altLang="es-ES" smtClean="0"/>
              <a:pPr/>
              <a:t>‹Nr.›</a:t>
            </a:fld>
            <a:endParaRPr lang="pt-BR" altLang="es-ES" dirty="0"/>
          </a:p>
        </p:txBody>
      </p:sp>
    </p:spTree>
    <p:extLst>
      <p:ext uri="{BB962C8B-B14F-4D97-AF65-F5344CB8AC3E}">
        <p14:creationId xmlns:p14="http://schemas.microsoft.com/office/powerpoint/2010/main" val="139829549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9B371-89A2-E94E-B821-C8934BB9A69A}" type="datetimeFigureOut">
              <a:rPr lang="es-ES_tradnl" smtClean="0"/>
              <a:t>16/5/16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D2D7-14ED-E040-99FD-6335891B3D3E}" type="slidenum">
              <a:rPr lang="pt-BR" altLang="es-ES" smtClean="0"/>
              <a:pPr/>
              <a:t>‹Nr.›</a:t>
            </a:fld>
            <a:endParaRPr lang="pt-BR" altLang="es-ES"/>
          </a:p>
        </p:txBody>
      </p:sp>
    </p:spTree>
    <p:extLst>
      <p:ext uri="{BB962C8B-B14F-4D97-AF65-F5344CB8AC3E}">
        <p14:creationId xmlns:p14="http://schemas.microsoft.com/office/powerpoint/2010/main" val="109668977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9B371-89A2-E94E-B821-C8934BB9A69A}" type="datetimeFigureOut">
              <a:rPr lang="es-ES_tradnl" smtClean="0"/>
              <a:t>16/5/16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D2D7-14ED-E040-99FD-6335891B3D3E}" type="slidenum">
              <a:rPr lang="pt-BR" altLang="es-ES" smtClean="0"/>
              <a:pPr/>
              <a:t>‹Nr.›</a:t>
            </a:fld>
            <a:endParaRPr lang="pt-BR" altLang="es-ES"/>
          </a:p>
        </p:txBody>
      </p:sp>
    </p:spTree>
    <p:extLst>
      <p:ext uri="{BB962C8B-B14F-4D97-AF65-F5344CB8AC3E}">
        <p14:creationId xmlns:p14="http://schemas.microsoft.com/office/powerpoint/2010/main" val="208620672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9B371-89A2-E94E-B821-C8934BB9A69A}" type="datetimeFigureOut">
              <a:rPr lang="es-ES_tradnl" smtClean="0"/>
              <a:t>16/5/16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D2D7-14ED-E040-99FD-6335891B3D3E}" type="slidenum">
              <a:rPr lang="pt-BR" altLang="es-ES" smtClean="0"/>
              <a:pPr/>
              <a:t>‹Nr.›</a:t>
            </a:fld>
            <a:endParaRPr lang="pt-BR" altLang="es-ES"/>
          </a:p>
        </p:txBody>
      </p:sp>
    </p:spTree>
    <p:extLst>
      <p:ext uri="{BB962C8B-B14F-4D97-AF65-F5344CB8AC3E}">
        <p14:creationId xmlns:p14="http://schemas.microsoft.com/office/powerpoint/2010/main" val="60138564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9B371-89A2-E94E-B821-C8934BB9A69A}" type="datetimeFigureOut">
              <a:rPr lang="es-ES_tradnl" smtClean="0"/>
              <a:t>16/5/16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D2D7-14ED-E040-99FD-6335891B3D3E}" type="slidenum">
              <a:rPr lang="pt-BR" altLang="es-ES" smtClean="0"/>
              <a:pPr/>
              <a:t>‹Nr.›</a:t>
            </a:fld>
            <a:endParaRPr lang="pt-BR" altLang="es-ES"/>
          </a:p>
        </p:txBody>
      </p:sp>
    </p:spTree>
    <p:extLst>
      <p:ext uri="{BB962C8B-B14F-4D97-AF65-F5344CB8AC3E}">
        <p14:creationId xmlns:p14="http://schemas.microsoft.com/office/powerpoint/2010/main" val="117275559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9B371-89A2-E94E-B821-C8934BB9A69A}" type="datetimeFigureOut">
              <a:rPr lang="es-ES_tradnl" smtClean="0"/>
              <a:t>16/5/16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D2D7-14ED-E040-99FD-6335891B3D3E}" type="slidenum">
              <a:rPr lang="pt-BR" altLang="es-ES" smtClean="0"/>
              <a:pPr/>
              <a:t>‹Nr.›</a:t>
            </a:fld>
            <a:endParaRPr lang="pt-BR" altLang="es-ES"/>
          </a:p>
        </p:txBody>
      </p:sp>
    </p:spTree>
    <p:extLst>
      <p:ext uri="{BB962C8B-B14F-4D97-AF65-F5344CB8AC3E}">
        <p14:creationId xmlns:p14="http://schemas.microsoft.com/office/powerpoint/2010/main" val="154461750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9B371-89A2-E94E-B821-C8934BB9A69A}" type="datetimeFigureOut">
              <a:rPr lang="es-ES_tradnl" smtClean="0"/>
              <a:t>16/5/16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D2D7-14ED-E040-99FD-6335891B3D3E}" type="slidenum">
              <a:rPr lang="pt-BR" altLang="es-ES" smtClean="0"/>
              <a:pPr/>
              <a:t>‹Nr.›</a:t>
            </a:fld>
            <a:endParaRPr lang="pt-BR" altLang="es-ES"/>
          </a:p>
        </p:txBody>
      </p:sp>
    </p:spTree>
    <p:extLst>
      <p:ext uri="{BB962C8B-B14F-4D97-AF65-F5344CB8AC3E}">
        <p14:creationId xmlns:p14="http://schemas.microsoft.com/office/powerpoint/2010/main" val="24326813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9B371-89A2-E94E-B821-C8934BB9A69A}" type="datetimeFigureOut">
              <a:rPr lang="es-ES_tradnl" smtClean="0"/>
              <a:t>16/5/16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D2D7-14ED-E040-99FD-6335891B3D3E}" type="slidenum">
              <a:rPr lang="pt-BR" altLang="es-ES" smtClean="0"/>
              <a:pPr/>
              <a:t>‹Nr.›</a:t>
            </a:fld>
            <a:endParaRPr lang="pt-BR" altLang="es-ES"/>
          </a:p>
        </p:txBody>
      </p:sp>
    </p:spTree>
    <p:extLst>
      <p:ext uri="{BB962C8B-B14F-4D97-AF65-F5344CB8AC3E}">
        <p14:creationId xmlns:p14="http://schemas.microsoft.com/office/powerpoint/2010/main" val="101250295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noProof="0" dirty="0" err="1" smtClean="0"/>
              <a:t>Clic</a:t>
            </a:r>
            <a:r>
              <a:rPr lang="pt-PT" noProof="0" dirty="0" smtClean="0"/>
              <a:t> para editar título</a:t>
            </a:r>
            <a:endParaRPr lang="pt-PT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noProof="0" dirty="0" err="1" smtClean="0"/>
              <a:t>Haga</a:t>
            </a:r>
            <a:r>
              <a:rPr lang="pt-PT" noProof="0" dirty="0" smtClean="0"/>
              <a:t> </a:t>
            </a:r>
            <a:r>
              <a:rPr lang="pt-PT" noProof="0" dirty="0" err="1" smtClean="0"/>
              <a:t>clic</a:t>
            </a:r>
            <a:r>
              <a:rPr lang="pt-PT" noProof="0" dirty="0" smtClean="0"/>
              <a:t> para modificar el estilo de texto </a:t>
            </a:r>
            <a:r>
              <a:rPr lang="pt-PT" noProof="0" dirty="0" err="1" smtClean="0"/>
              <a:t>del</a:t>
            </a:r>
            <a:r>
              <a:rPr lang="pt-PT" noProof="0" dirty="0" smtClean="0"/>
              <a:t> </a:t>
            </a:r>
            <a:r>
              <a:rPr lang="pt-PT" noProof="0" dirty="0" err="1" smtClean="0"/>
              <a:t>patrón</a:t>
            </a:r>
            <a:endParaRPr lang="pt-PT" noProof="0" dirty="0" smtClean="0"/>
          </a:p>
          <a:p>
            <a:pPr lvl="1"/>
            <a:r>
              <a:rPr lang="pt-PT" noProof="0" dirty="0" smtClean="0"/>
              <a:t>Segundo </a:t>
            </a:r>
            <a:r>
              <a:rPr lang="pt-PT" noProof="0" dirty="0" err="1" smtClean="0"/>
              <a:t>nivel</a:t>
            </a:r>
            <a:endParaRPr lang="pt-PT" noProof="0" dirty="0" smtClean="0"/>
          </a:p>
          <a:p>
            <a:pPr lvl="2"/>
            <a:r>
              <a:rPr lang="pt-PT" noProof="0" dirty="0" err="1" smtClean="0"/>
              <a:t>Tercer</a:t>
            </a:r>
            <a:r>
              <a:rPr lang="pt-PT" noProof="0" dirty="0" smtClean="0"/>
              <a:t> </a:t>
            </a:r>
            <a:r>
              <a:rPr lang="pt-PT" noProof="0" dirty="0" err="1" smtClean="0"/>
              <a:t>nivel</a:t>
            </a:r>
            <a:endParaRPr lang="pt-PT" noProof="0" dirty="0" smtClean="0"/>
          </a:p>
          <a:p>
            <a:pPr lvl="3"/>
            <a:r>
              <a:rPr lang="pt-PT" noProof="0" dirty="0" err="1" smtClean="0"/>
              <a:t>Cuarto</a:t>
            </a:r>
            <a:r>
              <a:rPr lang="pt-PT" noProof="0" dirty="0" smtClean="0"/>
              <a:t> </a:t>
            </a:r>
            <a:r>
              <a:rPr lang="pt-PT" noProof="0" dirty="0" err="1" smtClean="0"/>
              <a:t>nivel</a:t>
            </a:r>
            <a:endParaRPr lang="pt-PT" noProof="0" dirty="0" smtClean="0"/>
          </a:p>
          <a:p>
            <a:pPr lvl="4"/>
            <a:r>
              <a:rPr lang="pt-PT" noProof="0" dirty="0" smtClean="0"/>
              <a:t>Quinto </a:t>
            </a:r>
            <a:r>
              <a:rPr lang="pt-PT" noProof="0" dirty="0" err="1" smtClean="0"/>
              <a:t>nivel</a:t>
            </a:r>
            <a:endParaRPr lang="pt-PT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9B371-89A2-E94E-B821-C8934BB9A69A}" type="datetimeFigureOut">
              <a:rPr lang="pt-PT" noProof="0" smtClean="0"/>
              <a:t>16/05/16</a:t>
            </a:fld>
            <a:endParaRPr lang="pt-PT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fld id="{B220D2D7-14ED-E040-99FD-6335891B3D3E}" type="slidenum">
              <a:rPr lang="pt-BR" altLang="es-ES" smtClean="0"/>
              <a:pPr/>
              <a:t>‹Nr.›</a:t>
            </a:fld>
            <a:endParaRPr lang="pt-BR" altLang="es-ES" dirty="0"/>
          </a:p>
        </p:txBody>
      </p:sp>
    </p:spTree>
    <p:extLst>
      <p:ext uri="{BB962C8B-B14F-4D97-AF65-F5344CB8AC3E}">
        <p14:creationId xmlns:p14="http://schemas.microsoft.com/office/powerpoint/2010/main" val="1359512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6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7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4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5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00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7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wmf"/><Relationship Id="rId12" Type="http://schemas.openxmlformats.org/officeDocument/2006/relationships/image" Target="../media/image49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8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21.w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22.w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23.wmf"/><Relationship Id="rId10" Type="http://schemas.openxmlformats.org/officeDocument/2006/relationships/oleObject" Target="../embeddings/oleObject6.bin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25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sz="3600" dirty="0"/>
              <a:t>Introdução às </a:t>
            </a:r>
            <a:r>
              <a:rPr lang="pt-BR" sz="3600" dirty="0" smtClean="0"/>
              <a:t/>
            </a:r>
            <a:br>
              <a:rPr lang="pt-BR" sz="3600" dirty="0" smtClean="0"/>
            </a:br>
            <a:r>
              <a:rPr lang="pt-BR" sz="3600" dirty="0" smtClean="0"/>
              <a:t>Redes </a:t>
            </a:r>
            <a:r>
              <a:rPr lang="pt-BR" sz="3600" dirty="0"/>
              <a:t>Neuronais </a:t>
            </a:r>
            <a:r>
              <a:rPr lang="pt-BR" sz="3600" dirty="0" smtClean="0"/>
              <a:t>Artificiais</a:t>
            </a:r>
            <a:r>
              <a:rPr lang="pt-BR" dirty="0" smtClean="0"/>
              <a:t/>
            </a:r>
            <a:br>
              <a:rPr lang="pt-BR" dirty="0" smtClean="0"/>
            </a:br>
            <a:r>
              <a:rPr lang="pt-BR" sz="5300" b="1" dirty="0" smtClean="0"/>
              <a:t>Redes de </a:t>
            </a:r>
            <a:r>
              <a:rPr lang="pt-BR" sz="5300" b="1" dirty="0" err="1" smtClean="0"/>
              <a:t>Perceptrons</a:t>
            </a:r>
            <a:r>
              <a:rPr lang="pt-BR" sz="5300" b="1" dirty="0"/>
              <a:t/>
            </a:r>
            <a:br>
              <a:rPr lang="pt-BR" sz="5300" b="1" dirty="0"/>
            </a:br>
            <a:r>
              <a:rPr lang="pt-BR" sz="5300" b="1" dirty="0" err="1" smtClean="0"/>
              <a:t>Multi-Camada</a:t>
            </a:r>
            <a:endParaRPr lang="pt-BR" sz="5300" b="1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174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pt-BR" altLang="es-ES">
                <a:latin typeface="Calibri" charset="0"/>
              </a:rPr>
              <a:t>Para que?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Para resolver um problema no qual exista incerteza sobre um dado </a:t>
            </a:r>
            <a:r>
              <a:rPr lang="pt-BR" altLang="es-ES" dirty="0" smtClean="0">
                <a:latin typeface="Calibri" charset="0"/>
              </a:rPr>
              <a:t>fenômeno.</a:t>
            </a:r>
            <a:endParaRPr lang="pt-BR" altLang="es-ES" dirty="0">
              <a:latin typeface="Calibri" charset="0"/>
            </a:endParaRPr>
          </a:p>
          <a:p>
            <a:pPr algn="just" eaLnBrk="1" hangingPunct="1"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O usuário levanta informações que julga poder ajudar na solução do problema ou redução da </a:t>
            </a:r>
            <a:r>
              <a:rPr lang="pt-BR" altLang="es-ES" dirty="0" smtClean="0">
                <a:latin typeface="Calibri" charset="0"/>
              </a:rPr>
              <a:t>incerteza.</a:t>
            </a:r>
            <a:endParaRPr lang="pt-BR" altLang="es-ES" dirty="0">
              <a:latin typeface="Calibri" charset="0"/>
            </a:endParaRPr>
          </a:p>
        </p:txBody>
      </p:sp>
      <p:sp>
        <p:nvSpPr>
          <p:cNvPr id="6146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87A1F1FE-E262-764F-803E-C653BE440022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10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pt-BR" altLang="es-ES">
                <a:latin typeface="Calibri" charset="0"/>
              </a:rPr>
              <a:t>Interpretação da incerteza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buFont typeface="Arial" charset="0"/>
              <a:buChar char="•"/>
            </a:pPr>
            <a:r>
              <a:rPr lang="pt-BR" altLang="es-ES">
                <a:latin typeface="Calibri" charset="0"/>
              </a:rPr>
              <a:t>Pode-se imaginar que cada atributo seja uma coordenada do ponto representativo da amostra, ou instância, em um hiper-espaço cuja dimensão é o número de atributos.</a:t>
            </a:r>
          </a:p>
        </p:txBody>
      </p:sp>
      <p:sp>
        <p:nvSpPr>
          <p:cNvPr id="8194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BDE690BA-950A-6C42-9BF7-6EAEBAC36AA5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11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dirty="0">
                <a:latin typeface="Calibri" charset="0"/>
              </a:rPr>
              <a:t>Por que?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 eaLnBrk="1" hangingPunct="1"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Porque há necessidade de uma metodologia para balizar as tentativas de obtenção de uma solução aproximada.</a:t>
            </a:r>
          </a:p>
          <a:p>
            <a:pPr algn="just" eaLnBrk="1" hangingPunct="1"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Existem outras metodologias:</a:t>
            </a:r>
          </a:p>
          <a:p>
            <a:pPr lvl="1" algn="just" eaLnBrk="1" hangingPunct="1"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Estatística</a:t>
            </a:r>
          </a:p>
          <a:p>
            <a:pPr lvl="1" algn="just" eaLnBrk="1" hangingPunct="1"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Lógica </a:t>
            </a:r>
            <a:r>
              <a:rPr lang="pt-BR" altLang="es-ES" dirty="0" err="1">
                <a:latin typeface="Calibri" charset="0"/>
              </a:rPr>
              <a:t>Fuzzy</a:t>
            </a:r>
            <a:endParaRPr lang="pt-BR" altLang="es-ES" dirty="0">
              <a:latin typeface="Calibri" charset="0"/>
            </a:endParaRPr>
          </a:p>
          <a:p>
            <a:pPr lvl="1" algn="just" eaLnBrk="1" hangingPunct="1"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Médias móveis</a:t>
            </a:r>
          </a:p>
          <a:p>
            <a:pPr lvl="1" algn="just" eaLnBrk="1" hangingPunct="1"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KNN</a:t>
            </a:r>
          </a:p>
          <a:p>
            <a:pPr marL="0" indent="0" algn="ctr" eaLnBrk="1" hangingPunct="1">
              <a:buNone/>
            </a:pPr>
            <a:r>
              <a:rPr lang="pt-BR" altLang="es-ES" dirty="0">
                <a:latin typeface="Calibri" charset="0"/>
              </a:rPr>
              <a:t>A metodologia de Redes </a:t>
            </a:r>
            <a:r>
              <a:rPr lang="pt-BR" altLang="es-ES" dirty="0" smtClean="0">
                <a:latin typeface="Calibri" charset="0"/>
              </a:rPr>
              <a:t>neuronais </a:t>
            </a:r>
            <a:r>
              <a:rPr lang="pt-BR" altLang="es-ES" dirty="0">
                <a:latin typeface="Calibri" charset="0"/>
              </a:rPr>
              <a:t>é intelectualmente fascinante </a:t>
            </a:r>
            <a:r>
              <a:rPr lang="pt-BR" altLang="es-ES" dirty="0" smtClean="0">
                <a:latin typeface="Calibri" charset="0"/>
              </a:rPr>
              <a:t>e </a:t>
            </a:r>
            <a:r>
              <a:rPr lang="pt-BR" altLang="es-ES" dirty="0">
                <a:latin typeface="Calibri" charset="0"/>
              </a:rPr>
              <a:t>dá bons </a:t>
            </a:r>
            <a:r>
              <a:rPr lang="pt-BR" altLang="es-ES" dirty="0" smtClean="0">
                <a:latin typeface="Calibri" charset="0"/>
              </a:rPr>
              <a:t>resultados.</a:t>
            </a:r>
            <a:endParaRPr lang="pt-BR" altLang="es-ES" dirty="0">
              <a:latin typeface="Calibri" charset="0"/>
            </a:endParaRPr>
          </a:p>
        </p:txBody>
      </p:sp>
      <p:sp>
        <p:nvSpPr>
          <p:cNvPr id="13314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105F7F77-EF07-9142-84C6-ED6EA651A4F7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12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/>
            <a:r>
              <a:rPr lang="pt-BR" altLang="es-ES" dirty="0">
                <a:latin typeface="Calibri" charset="0"/>
                <a:ea typeface="Times New Roman" charset="0"/>
                <a:cs typeface="Times New Roman" charset="0"/>
              </a:rPr>
              <a:t>Taxonomia de Redes </a:t>
            </a:r>
            <a:r>
              <a:rPr lang="pt-BR" altLang="es-ES" dirty="0" smtClean="0">
                <a:latin typeface="Calibri" charset="0"/>
                <a:ea typeface="Times New Roman" charset="0"/>
                <a:cs typeface="Times New Roman" charset="0"/>
              </a:rPr>
              <a:t>neuronais</a:t>
            </a:r>
            <a:endParaRPr lang="pt-BR" altLang="es-ES" dirty="0">
              <a:latin typeface="Calibri" charset="0"/>
              <a:ea typeface="Times New Roman" charset="0"/>
              <a:cs typeface="Times New Roman" charset="0"/>
            </a:endParaRPr>
          </a:p>
        </p:txBody>
      </p:sp>
      <p:sp>
        <p:nvSpPr>
          <p:cNvPr id="26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pt-BR" altLang="es-ES" sz="3200" dirty="0">
                <a:latin typeface="Calibri" charset="0"/>
              </a:rPr>
              <a:t>As Redes </a:t>
            </a:r>
            <a:r>
              <a:rPr lang="pt-BR" altLang="es-ES" sz="3200" dirty="0" smtClean="0">
                <a:latin typeface="Calibri" charset="0"/>
              </a:rPr>
              <a:t>neuronais </a:t>
            </a:r>
            <a:r>
              <a:rPr lang="pt-BR" altLang="es-ES" sz="3200" dirty="0">
                <a:latin typeface="Calibri" charset="0"/>
              </a:rPr>
              <a:t>podem ser classificadas em:</a:t>
            </a:r>
          </a:p>
          <a:p>
            <a:pPr eaLnBrk="1" hangingPunct="1">
              <a:buFont typeface="Arial" charset="0"/>
              <a:buChar char="•"/>
            </a:pPr>
            <a:r>
              <a:rPr lang="pt-BR" altLang="es-ES" sz="3200" dirty="0">
                <a:latin typeface="Calibri" charset="0"/>
              </a:rPr>
              <a:t>Redes com pesos fixos</a:t>
            </a:r>
          </a:p>
          <a:p>
            <a:pPr eaLnBrk="1" hangingPunct="1">
              <a:buFont typeface="Arial" charset="0"/>
              <a:buChar char="•"/>
            </a:pPr>
            <a:r>
              <a:rPr lang="pt-BR" altLang="es-ES" sz="3200" dirty="0">
                <a:latin typeface="Calibri" charset="0"/>
              </a:rPr>
              <a:t>Redes </a:t>
            </a:r>
            <a:r>
              <a:rPr lang="pt-BR" altLang="es-ES" sz="3200" dirty="0" smtClean="0">
                <a:latin typeface="Calibri" charset="0"/>
              </a:rPr>
              <a:t>supervisionadas</a:t>
            </a:r>
            <a:endParaRPr lang="pt-BR" altLang="es-ES" sz="3200" dirty="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pt-BR" altLang="es-ES" sz="3200" dirty="0">
                <a:latin typeface="Calibri" charset="0"/>
              </a:rPr>
              <a:t>Redes </a:t>
            </a:r>
            <a:r>
              <a:rPr lang="pt-BR" altLang="es-ES" sz="3200" dirty="0" smtClean="0">
                <a:latin typeface="Calibri" charset="0"/>
              </a:rPr>
              <a:t>não </a:t>
            </a:r>
            <a:r>
              <a:rPr lang="pt-BR" altLang="es-ES" sz="3200" dirty="0">
                <a:latin typeface="Calibri" charset="0"/>
              </a:rPr>
              <a:t>supervisionadas</a:t>
            </a:r>
          </a:p>
        </p:txBody>
      </p:sp>
      <p:sp>
        <p:nvSpPr>
          <p:cNvPr id="14338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17110E90-22AF-D540-A696-F50FC707FB62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13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dirty="0">
                <a:latin typeface="Calibri" charset="0"/>
              </a:rPr>
              <a:t>Redes </a:t>
            </a:r>
            <a:r>
              <a:rPr lang="pt-BR" altLang="es-ES" dirty="0" smtClean="0">
                <a:latin typeface="Calibri" charset="0"/>
              </a:rPr>
              <a:t>neuronais </a:t>
            </a:r>
            <a:r>
              <a:rPr lang="pt-BR" altLang="es-ES" dirty="0">
                <a:latin typeface="Calibri" charset="0"/>
              </a:rPr>
              <a:t>com pesos fixos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buFont typeface="Arial" charset="0"/>
              <a:buChar char="•"/>
            </a:pPr>
            <a:r>
              <a:rPr lang="pt-BR" altLang="es-ES" sz="3200" dirty="0">
                <a:latin typeface="Calibri" charset="0"/>
              </a:rPr>
              <a:t>Redes com pesos fixos são aquelas nas quais os pesos das sinapses (conexões entre elementos de processamento) são fixos e </a:t>
            </a:r>
            <a:r>
              <a:rPr lang="pt-BR" altLang="es-ES" sz="3200" dirty="0" smtClean="0">
                <a:latin typeface="Calibri" charset="0"/>
              </a:rPr>
              <a:t>armazenados.</a:t>
            </a:r>
          </a:p>
          <a:p>
            <a:pPr lvl="1" algn="just">
              <a:buFont typeface="Arial" charset="0"/>
              <a:buChar char="•"/>
            </a:pPr>
            <a:r>
              <a:rPr lang="pt-BR" altLang="es-ES" b="1" dirty="0" smtClean="0">
                <a:latin typeface="Calibri" charset="0"/>
              </a:rPr>
              <a:t>modelos </a:t>
            </a:r>
            <a:r>
              <a:rPr lang="pt-BR" altLang="es-ES" b="1" dirty="0">
                <a:latin typeface="Calibri" charset="0"/>
              </a:rPr>
              <a:t>de </a:t>
            </a:r>
            <a:r>
              <a:rPr lang="pt-BR" altLang="es-ES" b="1" dirty="0" err="1" smtClean="0">
                <a:latin typeface="Calibri" charset="0"/>
              </a:rPr>
              <a:t>Hopfield</a:t>
            </a:r>
            <a:r>
              <a:rPr lang="pt-BR" altLang="es-ES" dirty="0" smtClean="0">
                <a:latin typeface="Calibri" charset="0"/>
              </a:rPr>
              <a:t>.</a:t>
            </a:r>
            <a:endParaRPr lang="pt-BR" altLang="es-ES" dirty="0">
              <a:latin typeface="Calibri" charset="0"/>
            </a:endParaRPr>
          </a:p>
        </p:txBody>
      </p:sp>
      <p:sp>
        <p:nvSpPr>
          <p:cNvPr id="15362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135C3E40-679D-5640-9C93-734294BBE144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14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sz="4000" dirty="0">
                <a:latin typeface="Calibri" charset="0"/>
              </a:rPr>
              <a:t>Redes </a:t>
            </a:r>
            <a:r>
              <a:rPr lang="pt-BR" altLang="es-ES" sz="4000" dirty="0" smtClean="0">
                <a:latin typeface="Calibri" charset="0"/>
              </a:rPr>
              <a:t>neuronais </a:t>
            </a:r>
            <a:r>
              <a:rPr lang="pt-BR" altLang="es-ES" sz="4000" dirty="0">
                <a:latin typeface="Calibri" charset="0"/>
              </a:rPr>
              <a:t>Supervisionadas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 eaLnBrk="1" hangingPunct="1"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Redes Supervisionadas são aquelas nas quais os padrões de treinamento devem ser fornecidos em pares do tipo </a:t>
            </a:r>
            <a:endParaRPr lang="pt-BR" altLang="es-ES" dirty="0" smtClean="0">
              <a:latin typeface="Calibri" charset="0"/>
            </a:endParaRPr>
          </a:p>
          <a:p>
            <a:pPr lvl="1" algn="just">
              <a:buFont typeface="Arial" charset="0"/>
              <a:buChar char="•"/>
            </a:pPr>
            <a:r>
              <a:rPr lang="pt-BR" altLang="es-ES" b="1" dirty="0" smtClean="0">
                <a:latin typeface="Calibri" charset="0"/>
              </a:rPr>
              <a:t>&lt;</a:t>
            </a:r>
            <a:r>
              <a:rPr lang="pt-BR" altLang="es-ES" b="1" dirty="0">
                <a:latin typeface="Calibri" charset="0"/>
              </a:rPr>
              <a:t>Entrada, Saída correspondente</a:t>
            </a:r>
            <a:r>
              <a:rPr lang="pt-BR" altLang="es-ES" b="1" dirty="0" smtClean="0">
                <a:latin typeface="Calibri" charset="0"/>
              </a:rPr>
              <a:t>&gt;</a:t>
            </a:r>
            <a:endParaRPr lang="pt-BR" altLang="es-ES" b="1" dirty="0">
              <a:latin typeface="Calibri" charset="0"/>
            </a:endParaRPr>
          </a:p>
          <a:p>
            <a:pPr algn="just" eaLnBrk="1" hangingPunct="1"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São supervisionados a maioria dos paradigmas de Redes </a:t>
            </a:r>
            <a:r>
              <a:rPr lang="pt-BR" altLang="es-ES" dirty="0" smtClean="0">
                <a:latin typeface="Calibri" charset="0"/>
              </a:rPr>
              <a:t>neuronais:</a:t>
            </a:r>
            <a:endParaRPr lang="pt-BR" altLang="es-ES" dirty="0">
              <a:latin typeface="Calibri" charset="0"/>
            </a:endParaRPr>
          </a:p>
          <a:p>
            <a:pPr lvl="1" algn="just" eaLnBrk="1" hangingPunct="1">
              <a:buFont typeface="Arial" charset="0"/>
              <a:buChar char="•"/>
            </a:pPr>
            <a:r>
              <a:rPr lang="pt-BR" altLang="es-ES" dirty="0" err="1" smtClean="0">
                <a:latin typeface="Calibri" charset="0"/>
              </a:rPr>
              <a:t>Perceptrons</a:t>
            </a:r>
            <a:r>
              <a:rPr lang="pt-BR" altLang="es-ES" dirty="0" smtClean="0">
                <a:latin typeface="Calibri" charset="0"/>
              </a:rPr>
              <a:t> </a:t>
            </a:r>
            <a:r>
              <a:rPr lang="pt-BR" altLang="es-ES" dirty="0" err="1" smtClean="0">
                <a:latin typeface="Calibri" charset="0"/>
              </a:rPr>
              <a:t>multi-camada</a:t>
            </a:r>
            <a:r>
              <a:rPr lang="pt-BR" altLang="es-ES" dirty="0" smtClean="0">
                <a:latin typeface="Calibri" charset="0"/>
              </a:rPr>
              <a:t> com retro-propagação do erro.</a:t>
            </a:r>
            <a:endParaRPr lang="pt-BR" altLang="es-ES" dirty="0">
              <a:latin typeface="Calibri" charset="0"/>
            </a:endParaRPr>
          </a:p>
          <a:p>
            <a:pPr lvl="1" algn="just" eaLnBrk="1" hangingPunct="1">
              <a:buFont typeface="Arial" charset="0"/>
              <a:buChar char="•"/>
            </a:pPr>
            <a:r>
              <a:rPr lang="pt-BR" altLang="es-ES" dirty="0" smtClean="0">
                <a:latin typeface="Calibri" charset="0"/>
              </a:rPr>
              <a:t>Redes de base radial.</a:t>
            </a:r>
            <a:endParaRPr lang="pt-BR" altLang="es-ES" dirty="0">
              <a:latin typeface="Calibri" charset="0"/>
            </a:endParaRPr>
          </a:p>
          <a:p>
            <a:pPr lvl="1" algn="just" eaLnBrk="1" hangingPunct="1">
              <a:buFont typeface="Arial" charset="0"/>
              <a:buChar char="•"/>
            </a:pPr>
            <a:r>
              <a:rPr lang="pt-BR" altLang="es-ES" i="1" dirty="0" err="1" smtClean="0">
                <a:latin typeface="Calibri" charset="0"/>
              </a:rPr>
              <a:t>Probabilistic</a:t>
            </a:r>
            <a:r>
              <a:rPr lang="pt-BR" altLang="es-ES" i="1" dirty="0" smtClean="0">
                <a:latin typeface="Calibri" charset="0"/>
              </a:rPr>
              <a:t> neural networks </a:t>
            </a:r>
            <a:r>
              <a:rPr lang="pt-BR" altLang="es-ES" dirty="0" smtClean="0">
                <a:latin typeface="Calibri" charset="0"/>
              </a:rPr>
              <a:t>(</a:t>
            </a:r>
            <a:r>
              <a:rPr lang="pt-BR" altLang="es-ES" dirty="0" err="1" smtClean="0">
                <a:latin typeface="Calibri" charset="0"/>
              </a:rPr>
              <a:t>PNN</a:t>
            </a:r>
            <a:r>
              <a:rPr lang="pt-BR" altLang="es-ES" dirty="0" smtClean="0">
                <a:latin typeface="Calibri" charset="0"/>
              </a:rPr>
              <a:t>)</a:t>
            </a:r>
            <a:endParaRPr lang="pt-BR" altLang="es-ES" dirty="0">
              <a:latin typeface="Calibri" charset="0"/>
            </a:endParaRPr>
          </a:p>
          <a:p>
            <a:pPr lvl="1" algn="just" eaLnBrk="1" hangingPunct="1">
              <a:buFont typeface="Arial" charset="0"/>
              <a:buChar char="•"/>
            </a:pPr>
            <a:r>
              <a:rPr lang="pt-BR" altLang="es-ES" i="1" dirty="0" smtClean="0">
                <a:latin typeface="Calibri" charset="0"/>
              </a:rPr>
              <a:t>General </a:t>
            </a:r>
            <a:r>
              <a:rPr lang="pt-BR" altLang="es-ES" i="1" dirty="0" err="1" smtClean="0">
                <a:latin typeface="Calibri" charset="0"/>
              </a:rPr>
              <a:t>regression</a:t>
            </a:r>
            <a:r>
              <a:rPr lang="pt-BR" altLang="es-ES" i="1" dirty="0" smtClean="0">
                <a:latin typeface="Calibri" charset="0"/>
              </a:rPr>
              <a:t> neural networks </a:t>
            </a:r>
            <a:r>
              <a:rPr lang="pt-BR" altLang="es-ES" dirty="0" smtClean="0">
                <a:latin typeface="Calibri" charset="0"/>
              </a:rPr>
              <a:t>(</a:t>
            </a:r>
            <a:r>
              <a:rPr lang="pt-BR" altLang="es-ES" dirty="0" err="1" smtClean="0">
                <a:latin typeface="Calibri" charset="0"/>
              </a:rPr>
              <a:t>GRNN</a:t>
            </a:r>
            <a:r>
              <a:rPr lang="pt-BR" altLang="es-ES" dirty="0" smtClean="0">
                <a:latin typeface="Calibri" charset="0"/>
              </a:rPr>
              <a:t>)</a:t>
            </a:r>
          </a:p>
          <a:p>
            <a:pPr lvl="1" algn="just" eaLnBrk="1" hangingPunct="1">
              <a:buFont typeface="Arial" charset="0"/>
              <a:buChar char="•"/>
            </a:pPr>
            <a:r>
              <a:rPr lang="pt-BR" altLang="es-ES" i="1" dirty="0" err="1" smtClean="0">
                <a:latin typeface="Calibri" charset="0"/>
              </a:rPr>
              <a:t>Convolutional</a:t>
            </a:r>
            <a:r>
              <a:rPr lang="pt-BR" altLang="es-ES" i="1" dirty="0" smtClean="0">
                <a:latin typeface="Calibri" charset="0"/>
              </a:rPr>
              <a:t> neural networks</a:t>
            </a:r>
            <a:endParaRPr lang="pt-BR" altLang="es-ES" i="1" dirty="0">
              <a:latin typeface="Calibri" charset="0"/>
            </a:endParaRPr>
          </a:p>
          <a:p>
            <a:pPr lvl="1" algn="just" eaLnBrk="1" hangingPunct="1"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Etc.</a:t>
            </a:r>
          </a:p>
        </p:txBody>
      </p:sp>
      <p:sp>
        <p:nvSpPr>
          <p:cNvPr id="16386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9FE1F7F9-C5C1-AE46-B00E-EDC205475727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15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sz="4000" dirty="0">
                <a:latin typeface="Calibri" charset="0"/>
              </a:rPr>
              <a:t>Redes N</a:t>
            </a:r>
            <a:r>
              <a:rPr lang="pt-BR" altLang="es-ES" sz="4000" dirty="0" smtClean="0">
                <a:latin typeface="Calibri" charset="0"/>
              </a:rPr>
              <a:t>euronais </a:t>
            </a:r>
            <a:r>
              <a:rPr lang="pt-BR" altLang="es-ES" sz="4000" dirty="0">
                <a:latin typeface="Calibri" charset="0"/>
              </a:rPr>
              <a:t>Não Supervisionadas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buFont typeface="Arial" charset="0"/>
              <a:buChar char="•"/>
            </a:pPr>
            <a:r>
              <a:rPr lang="pt-BR" altLang="es-ES" sz="3200" dirty="0" err="1" smtClean="0">
                <a:latin typeface="Calibri" charset="0"/>
              </a:rPr>
              <a:t>S</a:t>
            </a:r>
            <a:r>
              <a:rPr lang="en-US" altLang="es-ES" sz="3200" dirty="0" err="1" smtClean="0">
                <a:latin typeface="Calibri" charset="0"/>
              </a:rPr>
              <a:t>ão</a:t>
            </a:r>
            <a:r>
              <a:rPr lang="en-US" altLang="es-ES" sz="3200" dirty="0" smtClean="0">
                <a:latin typeface="Calibri" charset="0"/>
              </a:rPr>
              <a:t> </a:t>
            </a:r>
            <a:r>
              <a:rPr lang="pt-BR" altLang="es-ES" sz="3200" dirty="0" smtClean="0">
                <a:latin typeface="Calibri" charset="0"/>
              </a:rPr>
              <a:t>aquelas </a:t>
            </a:r>
            <a:r>
              <a:rPr lang="pt-BR" altLang="es-ES" sz="3200" dirty="0">
                <a:latin typeface="Calibri" charset="0"/>
              </a:rPr>
              <a:t>nas quais os padrões de treinamento contém apenas a Entrada.</a:t>
            </a:r>
          </a:p>
          <a:p>
            <a:pPr algn="just" eaLnBrk="1" hangingPunct="1">
              <a:buFont typeface="Arial" charset="0"/>
              <a:buChar char="•"/>
            </a:pPr>
            <a:r>
              <a:rPr lang="pt-BR" altLang="es-ES" sz="3200" dirty="0">
                <a:latin typeface="Calibri" charset="0"/>
              </a:rPr>
              <a:t>São Não Supervisionados os paradigmas de</a:t>
            </a:r>
          </a:p>
          <a:p>
            <a:pPr lvl="1" algn="just" eaLnBrk="1" hangingPunct="1">
              <a:buFont typeface="Arial" charset="0"/>
              <a:buChar char="•"/>
            </a:pPr>
            <a:r>
              <a:rPr lang="pt-BR" altLang="es-ES" sz="2800" dirty="0">
                <a:latin typeface="Calibri" charset="0"/>
              </a:rPr>
              <a:t>ART</a:t>
            </a:r>
          </a:p>
          <a:p>
            <a:pPr lvl="1" algn="just" eaLnBrk="1" hangingPunct="1">
              <a:buFont typeface="Arial" charset="0"/>
              <a:buChar char="•"/>
            </a:pPr>
            <a:r>
              <a:rPr lang="pt-BR" altLang="es-ES" sz="2800" dirty="0" err="1">
                <a:latin typeface="Calibri" charset="0"/>
              </a:rPr>
              <a:t>Kohonen</a:t>
            </a:r>
            <a:endParaRPr lang="pt-BR" altLang="es-ES" sz="2800" dirty="0">
              <a:latin typeface="Calibri" charset="0"/>
            </a:endParaRPr>
          </a:p>
          <a:p>
            <a:pPr lvl="1" algn="just" eaLnBrk="1" hangingPunct="1">
              <a:buFont typeface="Arial" charset="0"/>
              <a:buChar char="•"/>
            </a:pPr>
            <a:r>
              <a:rPr lang="pt-BR" altLang="es-ES" sz="2800" dirty="0">
                <a:latin typeface="Calibri" charset="0"/>
              </a:rPr>
              <a:t>Contra propagação</a:t>
            </a:r>
          </a:p>
          <a:p>
            <a:pPr lvl="1" algn="just" eaLnBrk="1" hangingPunct="1">
              <a:buFont typeface="Arial" charset="0"/>
              <a:buChar char="•"/>
            </a:pPr>
            <a:r>
              <a:rPr lang="pt-BR" altLang="es-ES" sz="2800" dirty="0">
                <a:latin typeface="Calibri" charset="0"/>
              </a:rPr>
              <a:t>Etc.</a:t>
            </a:r>
          </a:p>
          <a:p>
            <a:pPr algn="just" eaLnBrk="1" hangingPunct="1">
              <a:buFont typeface="Arial" charset="0"/>
              <a:buChar char="•"/>
            </a:pPr>
            <a:endParaRPr lang="pt-BR" altLang="es-ES" dirty="0">
              <a:latin typeface="Calibri" charset="0"/>
            </a:endParaRPr>
          </a:p>
        </p:txBody>
      </p:sp>
      <p:sp>
        <p:nvSpPr>
          <p:cNvPr id="17410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AFA45096-0AAF-B849-ADAB-EF3A12744E82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16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altLang="es-ES" dirty="0" smtClean="0">
                <a:latin typeface="Calibri" charset="0"/>
              </a:rPr>
              <a:t>Definição</a:t>
            </a:r>
            <a:endParaRPr lang="pt-BR" altLang="es-ES" dirty="0">
              <a:latin typeface="Calibri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pt-BR" altLang="es-ES" sz="4400" dirty="0">
                <a:latin typeface="Calibri" charset="0"/>
              </a:rPr>
              <a:t>Uma </a:t>
            </a:r>
            <a:r>
              <a:rPr lang="pt-BR" altLang="es-ES" sz="4400" b="1" dirty="0">
                <a:latin typeface="Calibri" charset="0"/>
              </a:rPr>
              <a:t>rede </a:t>
            </a:r>
            <a:r>
              <a:rPr lang="pt-BR" altLang="es-ES" sz="4400" b="1" dirty="0" smtClean="0">
                <a:latin typeface="Calibri" charset="0"/>
              </a:rPr>
              <a:t>neuronal </a:t>
            </a:r>
            <a:r>
              <a:rPr lang="pt-BR" altLang="es-ES" sz="4400" b="1" dirty="0">
                <a:latin typeface="Calibri" charset="0"/>
              </a:rPr>
              <a:t>artificial </a:t>
            </a:r>
            <a:r>
              <a:rPr lang="pt-BR" altLang="es-ES" sz="4400" dirty="0">
                <a:latin typeface="Calibri" charset="0"/>
              </a:rPr>
              <a:t>é uma </a:t>
            </a:r>
            <a:r>
              <a:rPr lang="pt-BR" altLang="es-ES" sz="4400" b="1" dirty="0">
                <a:solidFill>
                  <a:schemeClr val="accent5"/>
                </a:solidFill>
                <a:latin typeface="Calibri" charset="0"/>
              </a:rPr>
              <a:t>construção matemática </a:t>
            </a:r>
            <a:r>
              <a:rPr lang="pt-BR" altLang="es-ES" sz="4400" b="1" dirty="0">
                <a:solidFill>
                  <a:schemeClr val="accent6"/>
                </a:solidFill>
                <a:latin typeface="Calibri" charset="0"/>
              </a:rPr>
              <a:t>simplificada</a:t>
            </a:r>
            <a:r>
              <a:rPr lang="pt-BR" altLang="es-ES" sz="4400" dirty="0">
                <a:solidFill>
                  <a:schemeClr val="accent6"/>
                </a:solidFill>
                <a:latin typeface="Calibri" charset="0"/>
              </a:rPr>
              <a:t> </a:t>
            </a:r>
            <a:r>
              <a:rPr lang="pt-BR" altLang="es-ES" sz="4400" b="1" dirty="0">
                <a:solidFill>
                  <a:srgbClr val="FF0000"/>
                </a:solidFill>
                <a:latin typeface="Calibri" charset="0"/>
              </a:rPr>
              <a:t>inspirada</a:t>
            </a:r>
            <a:r>
              <a:rPr lang="pt-BR" altLang="es-ES" sz="4400" dirty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pt-BR" altLang="es-ES" sz="4400" dirty="0">
                <a:latin typeface="Calibri" charset="0"/>
              </a:rPr>
              <a:t>no </a:t>
            </a:r>
            <a:r>
              <a:rPr lang="pt-BR" altLang="es-ES" sz="4400" b="1" dirty="0">
                <a:solidFill>
                  <a:srgbClr val="7030A0"/>
                </a:solidFill>
                <a:latin typeface="Calibri" charset="0"/>
              </a:rPr>
              <a:t>modelo biológico do sistema nervoso </a:t>
            </a:r>
            <a:r>
              <a:rPr lang="pt-BR" altLang="es-ES" sz="4400" dirty="0">
                <a:latin typeface="Calibri" charset="0"/>
              </a:rPr>
              <a:t>dos animais.</a:t>
            </a:r>
            <a:endParaRPr lang="pt-BR" altLang="es-ES" dirty="0"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b="1">
                <a:latin typeface="Calibri" charset="0"/>
              </a:rPr>
              <a:t>Neurônios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pt-BR" altLang="es-ES" sz="3200" dirty="0">
                <a:latin typeface="Calibri" charset="0"/>
              </a:rPr>
              <a:t>O principal componente do sistema nervoso dos animais é uma célula denominada neurônio, que funciona como um </a:t>
            </a:r>
            <a:r>
              <a:rPr lang="pt-BR" altLang="es-ES" sz="3200" b="1" dirty="0">
                <a:solidFill>
                  <a:srgbClr val="7030A0"/>
                </a:solidFill>
                <a:latin typeface="Calibri" charset="0"/>
              </a:rPr>
              <a:t>elemento de processamento</a:t>
            </a:r>
            <a:r>
              <a:rPr lang="pt-BR" altLang="es-ES" sz="3200" dirty="0">
                <a:latin typeface="Calibri" charset="0"/>
              </a:rPr>
              <a:t> ou </a:t>
            </a:r>
            <a:r>
              <a:rPr lang="pt-BR" altLang="es-ES" sz="3200" b="1" dirty="0">
                <a:solidFill>
                  <a:srgbClr val="7030A0"/>
                </a:solidFill>
                <a:latin typeface="Calibri" charset="0"/>
              </a:rPr>
              <a:t>processador</a:t>
            </a:r>
          </a:p>
          <a:p>
            <a:pPr eaLnBrk="1" hangingPunct="1">
              <a:buFont typeface="Arial" charset="0"/>
              <a:buChar char="•"/>
            </a:pPr>
            <a:r>
              <a:rPr lang="pt-BR" altLang="es-ES" sz="3200" dirty="0">
                <a:latin typeface="Calibri" charset="0"/>
              </a:rPr>
              <a:t>Seu aspecto esquemático é mostrado na figura que se segue</a:t>
            </a:r>
            <a:r>
              <a:rPr lang="pt-BR" altLang="es-ES" dirty="0">
                <a:latin typeface="Calibri" charset="0"/>
              </a:rPr>
              <a:t/>
            </a:r>
            <a:br>
              <a:rPr lang="pt-BR" altLang="es-ES" dirty="0">
                <a:latin typeface="Calibri" charset="0"/>
              </a:rPr>
            </a:br>
            <a:endParaRPr lang="pt-BR" altLang="es-ES" dirty="0">
              <a:latin typeface="Calibri" charset="0"/>
            </a:endParaRPr>
          </a:p>
        </p:txBody>
      </p:sp>
      <p:sp>
        <p:nvSpPr>
          <p:cNvPr id="21506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21507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2C00BFDE-04B8-B34F-9266-0F95DFE0A454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18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dirty="0">
                <a:latin typeface="Calibri" charset="0"/>
              </a:rPr>
              <a:t>Neurônio </a:t>
            </a:r>
            <a:r>
              <a:rPr lang="pt-BR" altLang="es-ES" dirty="0" smtClean="0">
                <a:latin typeface="Calibri" charset="0"/>
              </a:rPr>
              <a:t>natural</a:t>
            </a:r>
            <a:endParaRPr lang="pt-BR" altLang="es-ES" dirty="0">
              <a:latin typeface="Calibri" charset="0"/>
            </a:endParaRPr>
          </a:p>
        </p:txBody>
      </p:sp>
      <p:sp>
        <p:nvSpPr>
          <p:cNvPr id="22530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22531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5462C833-873C-C546-AAB1-F352343021E7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19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  <p:sp>
        <p:nvSpPr>
          <p:cNvPr id="34823" name="Text Box 21"/>
          <p:cNvSpPr txBox="1">
            <a:spLocks noChangeArrowheads="1"/>
          </p:cNvSpPr>
          <p:nvPr/>
        </p:nvSpPr>
        <p:spPr bwMode="auto">
          <a:xfrm>
            <a:off x="4594225" y="2811463"/>
            <a:ext cx="9683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endParaRPr lang="es-ES" altLang="es-ES"/>
          </a:p>
        </p:txBody>
      </p:sp>
      <p:pic>
        <p:nvPicPr>
          <p:cNvPr id="26" name="Imagen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836" y="1484784"/>
            <a:ext cx="6612327" cy="4814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dirty="0"/>
              <a:t>Sumário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Introdução</a:t>
            </a:r>
          </a:p>
          <a:p>
            <a:pPr eaLnBrk="1" hangingPunct="1"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O elemento de Processamento</a:t>
            </a:r>
          </a:p>
          <a:p>
            <a:pPr eaLnBrk="1" hangingPunct="1"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Redes N</a:t>
            </a:r>
            <a:r>
              <a:rPr lang="pt-BR" altLang="es-ES" dirty="0" smtClean="0">
                <a:latin typeface="Calibri" charset="0"/>
              </a:rPr>
              <a:t>euronais </a:t>
            </a:r>
            <a:r>
              <a:rPr lang="pt-BR" altLang="es-ES" dirty="0">
                <a:latin typeface="Calibri" charset="0"/>
              </a:rPr>
              <a:t>Artificiais</a:t>
            </a:r>
          </a:p>
          <a:p>
            <a:pPr eaLnBrk="1" hangingPunct="1"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Aprendizagem</a:t>
            </a:r>
          </a:p>
          <a:p>
            <a:pPr eaLnBrk="1" hangingPunct="1"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Tipos de Redes</a:t>
            </a:r>
          </a:p>
          <a:p>
            <a:pPr eaLnBrk="1" hangingPunct="1"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Descrição dos Tipos de Redes</a:t>
            </a:r>
          </a:p>
        </p:txBody>
      </p:sp>
      <p:sp>
        <p:nvSpPr>
          <p:cNvPr id="4098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4B569AE5-A8B1-7E4A-BEEB-050D693DFC70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2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dirty="0">
                <a:latin typeface="Calibri" charset="0"/>
              </a:rPr>
              <a:t>Neurônio </a:t>
            </a:r>
            <a:r>
              <a:rPr lang="pt-BR" altLang="es-ES" dirty="0" smtClean="0">
                <a:latin typeface="Calibri" charset="0"/>
              </a:rPr>
              <a:t>natural</a:t>
            </a:r>
            <a:endParaRPr lang="pt-BR" altLang="es-ES" dirty="0">
              <a:latin typeface="Calibri" charset="0"/>
            </a:endParaRPr>
          </a:p>
        </p:txBody>
      </p:sp>
      <p:sp>
        <p:nvSpPr>
          <p:cNvPr id="23554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pt-BR" dirty="0" smtClean="0"/>
          </a:p>
          <a:p>
            <a:pPr>
              <a:defRPr/>
            </a:pPr>
            <a:endParaRPr lang="pt-BR" dirty="0"/>
          </a:p>
        </p:txBody>
      </p:sp>
      <p:sp>
        <p:nvSpPr>
          <p:cNvPr id="23555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B9AA3193-6F29-5C4A-9C1D-02B13B469400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20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  <p:pic>
        <p:nvPicPr>
          <p:cNvPr id="35846" name="Picture 4" descr="communication_lar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704" y="1587800"/>
            <a:ext cx="4104591" cy="4763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dirty="0">
                <a:latin typeface="Calibri" charset="0"/>
              </a:rPr>
              <a:t>Neurônios artificiais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buFont typeface="Arial" charset="0"/>
              <a:buChar char="•"/>
            </a:pPr>
            <a:r>
              <a:rPr lang="pt-BR" altLang="es-ES" sz="2400" dirty="0">
                <a:latin typeface="Calibri" charset="0"/>
              </a:rPr>
              <a:t>Elemento de processamento (</a:t>
            </a:r>
            <a:r>
              <a:rPr lang="pt-BR" altLang="es-ES" sz="2400" dirty="0" err="1">
                <a:latin typeface="Calibri" charset="0"/>
              </a:rPr>
              <a:t>EP</a:t>
            </a:r>
            <a:r>
              <a:rPr lang="pt-BR" altLang="es-ES" sz="2400" dirty="0">
                <a:latin typeface="Calibri" charset="0"/>
              </a:rPr>
              <a:t>) ou unidade de processamento ou neurônio artificial é composto de uma </a:t>
            </a:r>
            <a:r>
              <a:rPr lang="pt-BR" altLang="es-ES" sz="2400" b="1" dirty="0">
                <a:solidFill>
                  <a:srgbClr val="7030A0"/>
                </a:solidFill>
                <a:latin typeface="Calibri" charset="0"/>
              </a:rPr>
              <a:t>função de entrada </a:t>
            </a:r>
            <a:r>
              <a:rPr lang="pt-BR" altLang="es-ES" sz="2400" dirty="0">
                <a:latin typeface="Calibri" charset="0"/>
              </a:rPr>
              <a:t>ou </a:t>
            </a:r>
            <a:r>
              <a:rPr lang="pt-BR" altLang="es-ES" sz="2400" b="1" dirty="0">
                <a:solidFill>
                  <a:srgbClr val="7030A0"/>
                </a:solidFill>
                <a:latin typeface="Calibri" charset="0"/>
              </a:rPr>
              <a:t>função somadora </a:t>
            </a:r>
            <a:r>
              <a:rPr lang="pt-BR" altLang="es-ES" sz="2400" dirty="0">
                <a:latin typeface="Calibri" charset="0"/>
              </a:rPr>
              <a:t>e de uma </a:t>
            </a:r>
            <a:r>
              <a:rPr lang="pt-BR" altLang="es-ES" sz="2400" b="1" dirty="0">
                <a:solidFill>
                  <a:srgbClr val="7030A0"/>
                </a:solidFill>
                <a:latin typeface="Calibri" charset="0"/>
              </a:rPr>
              <a:t>função de saída </a:t>
            </a:r>
            <a:r>
              <a:rPr lang="pt-BR" altLang="es-ES" sz="2400" dirty="0">
                <a:latin typeface="Calibri" charset="0"/>
              </a:rPr>
              <a:t>ou </a:t>
            </a:r>
            <a:r>
              <a:rPr lang="pt-BR" altLang="es-ES" sz="2400" b="1" dirty="0">
                <a:solidFill>
                  <a:srgbClr val="7030A0"/>
                </a:solidFill>
                <a:latin typeface="Calibri" charset="0"/>
              </a:rPr>
              <a:t>função de ativação</a:t>
            </a:r>
            <a:r>
              <a:rPr lang="pt-BR" altLang="es-ES" sz="2400" dirty="0">
                <a:latin typeface="Calibri" charset="0"/>
              </a:rPr>
              <a:t> ou </a:t>
            </a:r>
            <a:r>
              <a:rPr lang="pt-BR" altLang="es-ES" sz="2400" b="1" dirty="0">
                <a:solidFill>
                  <a:srgbClr val="7030A0"/>
                </a:solidFill>
                <a:latin typeface="Calibri" charset="0"/>
              </a:rPr>
              <a:t>função de </a:t>
            </a:r>
            <a:r>
              <a:rPr lang="pt-BR" altLang="es-ES" sz="2400" b="1" dirty="0" smtClean="0">
                <a:solidFill>
                  <a:srgbClr val="7030A0"/>
                </a:solidFill>
                <a:latin typeface="Calibri" charset="0"/>
              </a:rPr>
              <a:t>patamar.</a:t>
            </a:r>
            <a:endParaRPr lang="pt-BR" altLang="es-ES" sz="2400" b="1" dirty="0">
              <a:solidFill>
                <a:srgbClr val="7030A0"/>
              </a:solidFill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pt-BR" altLang="es-ES" sz="2400" dirty="0">
                <a:latin typeface="Calibri" charset="0"/>
              </a:rPr>
              <a:t>Cada elemento de processamento pode receber um ou mais dados de entrada sendo cada um deles proveniente do meio ambiente ou de outro </a:t>
            </a:r>
            <a:r>
              <a:rPr lang="pt-BR" altLang="es-ES" sz="2400" dirty="0" smtClean="0">
                <a:latin typeface="Calibri" charset="0"/>
              </a:rPr>
              <a:t>neurônio.</a:t>
            </a:r>
            <a:endParaRPr lang="pt-BR" altLang="es-ES" sz="2400" dirty="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pt-BR" altLang="es-ES" sz="2400" dirty="0" smtClean="0">
                <a:latin typeface="Calibri" charset="0"/>
              </a:rPr>
              <a:t>Em </a:t>
            </a:r>
            <a:r>
              <a:rPr lang="pt-BR" altLang="es-ES" sz="2400" dirty="0">
                <a:latin typeface="Calibri" charset="0"/>
              </a:rPr>
              <a:t>uma unidade de tempo cada conexão só recebe um dado de entrada</a:t>
            </a:r>
          </a:p>
          <a:p>
            <a:pPr eaLnBrk="1" hangingPunct="1">
              <a:buFont typeface="Arial" charset="0"/>
              <a:buChar char="•"/>
            </a:pPr>
            <a:r>
              <a:rPr lang="pt-BR" altLang="es-ES" sz="2400" dirty="0">
                <a:latin typeface="Calibri" charset="0"/>
              </a:rPr>
              <a:t>Um elemento de processamento só tem uma saída</a:t>
            </a:r>
          </a:p>
          <a:p>
            <a:pPr eaLnBrk="1" hangingPunct="1">
              <a:buFont typeface="Arial" charset="0"/>
              <a:buChar char="•"/>
            </a:pPr>
            <a:r>
              <a:rPr lang="pt-BR" altLang="es-ES" sz="2400" dirty="0">
                <a:latin typeface="Calibri" charset="0"/>
              </a:rPr>
              <a:t>A saída pode ser direcionada, em paralelo, a diversos neurônios</a:t>
            </a:r>
            <a:r>
              <a:rPr lang="pt-BR" altLang="es-ES" sz="3600" dirty="0">
                <a:latin typeface="Calibri" charset="0"/>
              </a:rPr>
              <a:t/>
            </a:r>
            <a:br>
              <a:rPr lang="pt-BR" altLang="es-ES" sz="3600" dirty="0">
                <a:latin typeface="Calibri" charset="0"/>
              </a:rPr>
            </a:br>
            <a:endParaRPr lang="pt-BR" altLang="es-ES" sz="3600" dirty="0">
              <a:latin typeface="Calibri" charset="0"/>
            </a:endParaRPr>
          </a:p>
        </p:txBody>
      </p:sp>
      <p:sp>
        <p:nvSpPr>
          <p:cNvPr id="24578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pt-BR" dirty="0"/>
              <a:t>Modelos de neurônios</a:t>
            </a:r>
          </a:p>
        </p:txBody>
      </p:sp>
      <p:sp>
        <p:nvSpPr>
          <p:cNvPr id="24579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B8191622-2B63-B440-9735-1688325CB006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21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>
                <a:latin typeface="Calibri" charset="0"/>
              </a:rPr>
              <a:t>O Elemento de Processamento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Função de Base</a:t>
            </a:r>
          </a:p>
          <a:p>
            <a:pPr eaLnBrk="1" hangingPunct="1"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Função de Ativação</a:t>
            </a:r>
          </a:p>
          <a:p>
            <a:pPr eaLnBrk="1" hangingPunct="1"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Conexão entre neurônios</a:t>
            </a:r>
          </a:p>
        </p:txBody>
      </p:sp>
      <p:sp>
        <p:nvSpPr>
          <p:cNvPr id="38914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pt-BR"/>
              <a:t>Modelo</a:t>
            </a:r>
          </a:p>
        </p:txBody>
      </p:sp>
      <p:sp>
        <p:nvSpPr>
          <p:cNvPr id="38915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807C12D2-D7AE-9B41-9BB8-6EDF1A457ABB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22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8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sz="4000">
                <a:latin typeface="Calibri" charset="0"/>
              </a:rPr>
              <a:t>Modelo de Elemento de Processamento</a:t>
            </a:r>
          </a:p>
        </p:txBody>
      </p:sp>
      <p:graphicFrame>
        <p:nvGraphicFramePr>
          <p:cNvPr id="38915" name="Object 7"/>
          <p:cNvGraphicFramePr>
            <a:graphicFrameLocks noGrp="1" noChangeAspect="1"/>
          </p:cNvGraphicFramePr>
          <p:nvPr>
            <p:ph idx="1"/>
          </p:nvPr>
        </p:nvGraphicFramePr>
        <p:xfrm>
          <a:off x="3663950" y="3786188"/>
          <a:ext cx="18161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2" name="Equação" r:id="rId4" imgW="1816100" imgH="431800" progId="Equation.3">
                  <p:embed/>
                </p:oleObj>
              </mc:Choice>
              <mc:Fallback>
                <p:oleObj name="Equação" r:id="rId4" imgW="1816100" imgH="431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3950" y="3786188"/>
                        <a:ext cx="181610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38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pt-BR" dirty="0"/>
              <a:t>Modelo</a:t>
            </a:r>
          </a:p>
        </p:txBody>
      </p:sp>
      <p:sp>
        <p:nvSpPr>
          <p:cNvPr id="39939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2A159979-DF14-0E4D-967A-415DC1A92AE0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23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  <p:sp>
        <p:nvSpPr>
          <p:cNvPr id="38919" name="Line 41"/>
          <p:cNvSpPr>
            <a:spLocks noChangeShapeType="1"/>
          </p:cNvSpPr>
          <p:nvPr/>
        </p:nvSpPr>
        <p:spPr bwMode="auto">
          <a:xfrm flipV="1">
            <a:off x="1346824" y="4919477"/>
            <a:ext cx="2148031" cy="7959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8920" name="Line 40"/>
          <p:cNvSpPr>
            <a:spLocks noChangeShapeType="1"/>
          </p:cNvSpPr>
          <p:nvPr/>
        </p:nvSpPr>
        <p:spPr bwMode="auto">
          <a:xfrm flipV="1">
            <a:off x="1287632" y="4520851"/>
            <a:ext cx="1849438" cy="22814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8921" name="Line 42"/>
          <p:cNvSpPr>
            <a:spLocks noChangeShapeType="1"/>
          </p:cNvSpPr>
          <p:nvPr/>
        </p:nvSpPr>
        <p:spPr bwMode="auto">
          <a:xfrm>
            <a:off x="1584910" y="2587892"/>
            <a:ext cx="1790245" cy="113696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8922" name="Line 38"/>
          <p:cNvSpPr>
            <a:spLocks noChangeShapeType="1"/>
          </p:cNvSpPr>
          <p:nvPr/>
        </p:nvSpPr>
        <p:spPr bwMode="auto">
          <a:xfrm>
            <a:off x="1227124" y="3610781"/>
            <a:ext cx="1909946" cy="45503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8923" name="Oval 4"/>
          <p:cNvSpPr>
            <a:spLocks noChangeArrowheads="1"/>
          </p:cNvSpPr>
          <p:nvPr/>
        </p:nvSpPr>
        <p:spPr bwMode="auto">
          <a:xfrm>
            <a:off x="3089704" y="3214660"/>
            <a:ext cx="3818575" cy="2103441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38924" name="Line 5"/>
          <p:cNvSpPr>
            <a:spLocks noChangeShapeType="1"/>
          </p:cNvSpPr>
          <p:nvPr/>
        </p:nvSpPr>
        <p:spPr bwMode="auto">
          <a:xfrm>
            <a:off x="5045700" y="3269818"/>
            <a:ext cx="0" cy="199062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8925" name="Text Box 6"/>
          <p:cNvSpPr txBox="1">
            <a:spLocks noChangeArrowheads="1"/>
          </p:cNvSpPr>
          <p:nvPr/>
        </p:nvSpPr>
        <p:spPr bwMode="auto">
          <a:xfrm>
            <a:off x="3288339" y="3879339"/>
            <a:ext cx="1817868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pt-BR" altLang="es-ES" sz="1800" dirty="0">
                <a:solidFill>
                  <a:srgbClr val="000000"/>
                </a:solidFill>
              </a:rPr>
              <a:t>Função de Base (Somadora)</a:t>
            </a:r>
          </a:p>
          <a:p>
            <a:pPr>
              <a:spcBef>
                <a:spcPct val="50000"/>
              </a:spcBef>
            </a:pPr>
            <a:endParaRPr lang="pt-BR" altLang="es-ES" sz="1800" dirty="0"/>
          </a:p>
        </p:txBody>
      </p:sp>
      <p:sp>
        <p:nvSpPr>
          <p:cNvPr id="38926" name="Text Box 10"/>
          <p:cNvSpPr txBox="1">
            <a:spLocks noChangeArrowheads="1"/>
          </p:cNvSpPr>
          <p:nvPr/>
        </p:nvSpPr>
        <p:spPr bwMode="auto">
          <a:xfrm>
            <a:off x="5165401" y="3859786"/>
            <a:ext cx="1611352" cy="649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es-ES" dirty="0">
                <a:solidFill>
                  <a:srgbClr val="000000"/>
                </a:solidFill>
              </a:rPr>
              <a:t>Função de Ativação</a:t>
            </a:r>
            <a:r>
              <a:rPr lang="pt-BR" altLang="es-ES" dirty="0"/>
              <a:t> </a:t>
            </a:r>
          </a:p>
        </p:txBody>
      </p:sp>
      <p:sp>
        <p:nvSpPr>
          <p:cNvPr id="38927" name="Oval 17"/>
          <p:cNvSpPr>
            <a:spLocks noChangeArrowheads="1"/>
          </p:cNvSpPr>
          <p:nvPr/>
        </p:nvSpPr>
        <p:spPr bwMode="auto">
          <a:xfrm>
            <a:off x="2003861" y="2821843"/>
            <a:ext cx="716887" cy="45503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/>
            <a:endParaRPr lang="es-ES" altLang="es-ES"/>
          </a:p>
        </p:txBody>
      </p:sp>
      <p:sp>
        <p:nvSpPr>
          <p:cNvPr id="38928" name="Text Box 18"/>
          <p:cNvSpPr txBox="1">
            <a:spLocks noChangeArrowheads="1"/>
          </p:cNvSpPr>
          <p:nvPr/>
        </p:nvSpPr>
        <p:spPr bwMode="auto">
          <a:xfrm>
            <a:off x="2062396" y="2872445"/>
            <a:ext cx="536679" cy="36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es-ES" dirty="0">
                <a:solidFill>
                  <a:srgbClr val="000000"/>
                </a:solidFill>
              </a:rPr>
              <a:t>w</a:t>
            </a:r>
            <a:r>
              <a:rPr lang="pt-BR" altLang="es-ES" sz="1400" baseline="-25000" dirty="0">
                <a:solidFill>
                  <a:srgbClr val="000000"/>
                </a:solidFill>
              </a:rPr>
              <a:t>j0</a:t>
            </a:r>
          </a:p>
        </p:txBody>
      </p:sp>
      <p:sp>
        <p:nvSpPr>
          <p:cNvPr id="38929" name="Oval 22"/>
          <p:cNvSpPr>
            <a:spLocks noChangeArrowheads="1"/>
          </p:cNvSpPr>
          <p:nvPr/>
        </p:nvSpPr>
        <p:spPr bwMode="auto">
          <a:xfrm>
            <a:off x="1645418" y="3497962"/>
            <a:ext cx="716887" cy="45503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38930" name="Oval 23"/>
          <p:cNvSpPr>
            <a:spLocks noChangeArrowheads="1"/>
          </p:cNvSpPr>
          <p:nvPr/>
        </p:nvSpPr>
        <p:spPr bwMode="auto">
          <a:xfrm>
            <a:off x="1645418" y="4406778"/>
            <a:ext cx="716887" cy="45503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38931" name="Oval 24"/>
          <p:cNvSpPr>
            <a:spLocks noChangeArrowheads="1"/>
          </p:cNvSpPr>
          <p:nvPr/>
        </p:nvSpPr>
        <p:spPr bwMode="auto">
          <a:xfrm>
            <a:off x="1763803" y="5204030"/>
            <a:ext cx="716887" cy="45503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38932" name="Rectangle 27"/>
          <p:cNvSpPr>
            <a:spLocks noChangeArrowheads="1"/>
          </p:cNvSpPr>
          <p:nvPr/>
        </p:nvSpPr>
        <p:spPr bwMode="auto">
          <a:xfrm>
            <a:off x="1763803" y="3554371"/>
            <a:ext cx="409086" cy="793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es-ES" dirty="0">
                <a:solidFill>
                  <a:srgbClr val="000000"/>
                </a:solidFill>
              </a:rPr>
              <a:t>w</a:t>
            </a:r>
            <a:r>
              <a:rPr lang="pt-BR" altLang="es-ES" sz="1400" baseline="-25000" dirty="0">
                <a:solidFill>
                  <a:srgbClr val="000000"/>
                </a:solidFill>
              </a:rPr>
              <a:t>j1</a:t>
            </a:r>
          </a:p>
          <a:p>
            <a:pPr>
              <a:spcBef>
                <a:spcPct val="50000"/>
              </a:spcBef>
            </a:pPr>
            <a:endParaRPr lang="pt-BR" altLang="es-ES" dirty="0">
              <a:solidFill>
                <a:srgbClr val="000000"/>
              </a:solidFill>
            </a:endParaRPr>
          </a:p>
        </p:txBody>
      </p:sp>
      <p:sp>
        <p:nvSpPr>
          <p:cNvPr id="38933" name="Rectangle 29"/>
          <p:cNvSpPr>
            <a:spLocks noChangeArrowheads="1"/>
          </p:cNvSpPr>
          <p:nvPr/>
        </p:nvSpPr>
        <p:spPr bwMode="auto">
          <a:xfrm>
            <a:off x="1763803" y="4364124"/>
            <a:ext cx="409086" cy="36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pt-BR" altLang="es-ES">
                <a:solidFill>
                  <a:srgbClr val="000000"/>
                </a:solidFill>
              </a:rPr>
              <a:t>w</a:t>
            </a:r>
            <a:r>
              <a:rPr lang="pt-BR" altLang="es-ES" sz="1400" baseline="-25000">
                <a:solidFill>
                  <a:srgbClr val="000000"/>
                </a:solidFill>
              </a:rPr>
              <a:t>j2</a:t>
            </a:r>
          </a:p>
        </p:txBody>
      </p:sp>
      <p:sp>
        <p:nvSpPr>
          <p:cNvPr id="38934" name="Rectangle 31"/>
          <p:cNvSpPr>
            <a:spLocks noChangeArrowheads="1"/>
          </p:cNvSpPr>
          <p:nvPr/>
        </p:nvSpPr>
        <p:spPr bwMode="auto">
          <a:xfrm>
            <a:off x="1883503" y="5228220"/>
            <a:ext cx="409087" cy="36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pt-BR" altLang="es-ES">
                <a:solidFill>
                  <a:srgbClr val="000000"/>
                </a:solidFill>
              </a:rPr>
              <a:t>w</a:t>
            </a:r>
            <a:r>
              <a:rPr lang="pt-BR" altLang="es-ES" sz="1400" baseline="-25000">
                <a:solidFill>
                  <a:srgbClr val="000000"/>
                </a:solidFill>
              </a:rPr>
              <a:t>jn</a:t>
            </a:r>
            <a:endParaRPr lang="pt-BR" altLang="es-ES" sz="1400" baseline="-25000" dirty="0">
              <a:solidFill>
                <a:srgbClr val="000000"/>
              </a:solidFill>
            </a:endParaRPr>
          </a:p>
        </p:txBody>
      </p:sp>
      <p:sp>
        <p:nvSpPr>
          <p:cNvPr id="38935" name="Line 33"/>
          <p:cNvSpPr>
            <a:spLocks noChangeShapeType="1"/>
          </p:cNvSpPr>
          <p:nvPr/>
        </p:nvSpPr>
        <p:spPr bwMode="auto">
          <a:xfrm>
            <a:off x="6955645" y="4293960"/>
            <a:ext cx="1014166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8936" name="Text Box 34"/>
          <p:cNvSpPr txBox="1">
            <a:spLocks noChangeArrowheads="1"/>
          </p:cNvSpPr>
          <p:nvPr/>
        </p:nvSpPr>
        <p:spPr bwMode="auto">
          <a:xfrm>
            <a:off x="7252923" y="4634923"/>
            <a:ext cx="477487" cy="36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es-ES"/>
              <a:t>y</a:t>
            </a:r>
            <a:r>
              <a:rPr lang="pt-BR" altLang="es-ES" baseline="-25000"/>
              <a:t>j</a:t>
            </a:r>
          </a:p>
        </p:txBody>
      </p:sp>
      <p:sp>
        <p:nvSpPr>
          <p:cNvPr id="38937" name="Text Box 35"/>
          <p:cNvSpPr txBox="1">
            <a:spLocks noChangeArrowheads="1"/>
          </p:cNvSpPr>
          <p:nvPr/>
        </p:nvSpPr>
        <p:spPr bwMode="auto">
          <a:xfrm>
            <a:off x="7014838" y="3724852"/>
            <a:ext cx="894465" cy="36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endParaRPr lang="es-ES" altLang="es-ES"/>
          </a:p>
        </p:txBody>
      </p:sp>
      <p:sp>
        <p:nvSpPr>
          <p:cNvPr id="38938" name="Text Box 43"/>
          <p:cNvSpPr txBox="1">
            <a:spLocks noChangeArrowheads="1"/>
          </p:cNvSpPr>
          <p:nvPr/>
        </p:nvSpPr>
        <p:spPr bwMode="auto">
          <a:xfrm>
            <a:off x="7014838" y="3782515"/>
            <a:ext cx="1193058" cy="36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es-ES"/>
              <a:t>Saída</a:t>
            </a:r>
          </a:p>
        </p:txBody>
      </p:sp>
      <p:sp>
        <p:nvSpPr>
          <p:cNvPr id="38939" name="Text Box 44"/>
          <p:cNvSpPr txBox="1">
            <a:spLocks noChangeArrowheads="1"/>
          </p:cNvSpPr>
          <p:nvPr/>
        </p:nvSpPr>
        <p:spPr bwMode="auto">
          <a:xfrm>
            <a:off x="3614556" y="2531482"/>
            <a:ext cx="1133866" cy="36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es-ES" dirty="0"/>
              <a:t>Pesos</a:t>
            </a:r>
          </a:p>
        </p:txBody>
      </p:sp>
      <p:sp>
        <p:nvSpPr>
          <p:cNvPr id="38940" name="Text Box 45"/>
          <p:cNvSpPr txBox="1">
            <a:spLocks noChangeArrowheads="1"/>
          </p:cNvSpPr>
          <p:nvPr/>
        </p:nvSpPr>
        <p:spPr bwMode="auto">
          <a:xfrm>
            <a:off x="2897669" y="2132856"/>
            <a:ext cx="1909946" cy="36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es-ES"/>
              <a:t>Entrada</a:t>
            </a:r>
          </a:p>
        </p:txBody>
      </p:sp>
      <p:sp>
        <p:nvSpPr>
          <p:cNvPr id="38941" name="Line 46"/>
          <p:cNvSpPr>
            <a:spLocks noChangeShapeType="1"/>
          </p:cNvSpPr>
          <p:nvPr/>
        </p:nvSpPr>
        <p:spPr bwMode="auto">
          <a:xfrm flipH="1">
            <a:off x="2241289" y="2303338"/>
            <a:ext cx="477487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8942" name="Line 47"/>
          <p:cNvSpPr>
            <a:spLocks noChangeShapeType="1"/>
          </p:cNvSpPr>
          <p:nvPr/>
        </p:nvSpPr>
        <p:spPr bwMode="auto">
          <a:xfrm flipH="1">
            <a:off x="1942696" y="2303338"/>
            <a:ext cx="298593" cy="228144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8943" name="Line 48"/>
          <p:cNvSpPr>
            <a:spLocks noChangeShapeType="1"/>
          </p:cNvSpPr>
          <p:nvPr/>
        </p:nvSpPr>
        <p:spPr bwMode="auto">
          <a:xfrm flipH="1">
            <a:off x="3017369" y="2701963"/>
            <a:ext cx="477487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8944" name="Line 49"/>
          <p:cNvSpPr>
            <a:spLocks noChangeShapeType="1"/>
          </p:cNvSpPr>
          <p:nvPr/>
        </p:nvSpPr>
        <p:spPr bwMode="auto">
          <a:xfrm flipH="1">
            <a:off x="2718776" y="2701963"/>
            <a:ext cx="298593" cy="228144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8945" name="Line 50"/>
          <p:cNvSpPr>
            <a:spLocks noChangeShapeType="1"/>
          </p:cNvSpPr>
          <p:nvPr/>
        </p:nvSpPr>
        <p:spPr bwMode="auto">
          <a:xfrm flipH="1">
            <a:off x="5224593" y="2872445"/>
            <a:ext cx="477487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8946" name="Line 51"/>
          <p:cNvSpPr>
            <a:spLocks noChangeShapeType="1"/>
          </p:cNvSpPr>
          <p:nvPr/>
        </p:nvSpPr>
        <p:spPr bwMode="auto">
          <a:xfrm flipH="1">
            <a:off x="4926000" y="2872445"/>
            <a:ext cx="298593" cy="228144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pt-BR"/>
          </a:p>
        </p:txBody>
      </p:sp>
      <p:sp>
        <p:nvSpPr>
          <p:cNvPr id="38947" name="Text Box 52"/>
          <p:cNvSpPr txBox="1">
            <a:spLocks noChangeArrowheads="1"/>
          </p:cNvSpPr>
          <p:nvPr/>
        </p:nvSpPr>
        <p:spPr bwMode="auto">
          <a:xfrm>
            <a:off x="5762587" y="1859811"/>
            <a:ext cx="244530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es-ES" sz="2800"/>
              <a:t>Elemento de processamento</a:t>
            </a:r>
          </a:p>
        </p:txBody>
      </p:sp>
      <p:sp>
        <p:nvSpPr>
          <p:cNvPr id="38948" name="Text Box 53"/>
          <p:cNvSpPr txBox="1">
            <a:spLocks noChangeArrowheads="1"/>
          </p:cNvSpPr>
          <p:nvPr/>
        </p:nvSpPr>
        <p:spPr bwMode="auto">
          <a:xfrm>
            <a:off x="963367" y="2180574"/>
            <a:ext cx="6009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es-ES" smtClean="0"/>
              <a:t>x</a:t>
            </a:r>
            <a:r>
              <a:rPr lang="pt-BR" altLang="es-ES" sz="1400" baseline="-25000" smtClean="0"/>
              <a:t>0</a:t>
            </a:r>
            <a:r>
              <a:rPr lang="pt-BR" altLang="es-ES" sz="1400" smtClean="0"/>
              <a:t>=1</a:t>
            </a:r>
            <a:endParaRPr lang="pt-BR" altLang="es-ES" sz="1400" baseline="-25000"/>
          </a:p>
        </p:txBody>
      </p:sp>
      <p:sp>
        <p:nvSpPr>
          <p:cNvPr id="38949" name="Rectangle 55"/>
          <p:cNvSpPr>
            <a:spLocks noChangeArrowheads="1"/>
          </p:cNvSpPr>
          <p:nvPr/>
        </p:nvSpPr>
        <p:spPr bwMode="auto">
          <a:xfrm>
            <a:off x="861407" y="3213408"/>
            <a:ext cx="326217" cy="36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es-ES"/>
              <a:t>x</a:t>
            </a:r>
            <a:r>
              <a:rPr lang="pt-BR" altLang="es-ES" sz="1400" baseline="-25000"/>
              <a:t>1</a:t>
            </a:r>
          </a:p>
        </p:txBody>
      </p:sp>
      <p:sp>
        <p:nvSpPr>
          <p:cNvPr id="38950" name="Rectangle 57"/>
          <p:cNvSpPr>
            <a:spLocks noChangeArrowheads="1"/>
          </p:cNvSpPr>
          <p:nvPr/>
        </p:nvSpPr>
        <p:spPr bwMode="auto">
          <a:xfrm>
            <a:off x="899592" y="4350370"/>
            <a:ext cx="326217" cy="36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es-ES"/>
              <a:t>x</a:t>
            </a:r>
            <a:r>
              <a:rPr lang="pt-BR" altLang="es-ES" sz="1400" baseline="-25000"/>
              <a:t>2</a:t>
            </a:r>
          </a:p>
        </p:txBody>
      </p:sp>
      <p:sp>
        <p:nvSpPr>
          <p:cNvPr id="38951" name="Rectangle 59"/>
          <p:cNvSpPr>
            <a:spLocks noChangeArrowheads="1"/>
          </p:cNvSpPr>
          <p:nvPr/>
        </p:nvSpPr>
        <p:spPr bwMode="auto">
          <a:xfrm>
            <a:off x="899592" y="5487330"/>
            <a:ext cx="326217" cy="361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r>
              <a:rPr lang="pt-BR" altLang="es-ES"/>
              <a:t>x</a:t>
            </a:r>
            <a:r>
              <a:rPr lang="pt-BR" altLang="es-ES" sz="1400" baseline="-25000"/>
              <a:t>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altLang="es-ES" dirty="0">
                <a:latin typeface="Calibri" charset="0"/>
              </a:rPr>
              <a:t>Conexões entre neurônios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As conexões entre neurônios são ponderadas</a:t>
            </a:r>
          </a:p>
          <a:p>
            <a:pPr algn="just" eaLnBrk="1" hangingPunct="1"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Uma conexão virtual especial chamada de conexão ou entrada de polarização serve para implementar o conceito de valor de patamar</a:t>
            </a:r>
          </a:p>
          <a:p>
            <a:pPr algn="just" eaLnBrk="1" hangingPunct="1"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 Em um neurônio com </a:t>
            </a:r>
            <a:r>
              <a:rPr lang="pt-BR" altLang="es-ES" i="1" dirty="0" err="1">
                <a:latin typeface="Calibri" charset="0"/>
              </a:rPr>
              <a:t>n</a:t>
            </a:r>
            <a:r>
              <a:rPr lang="pt-BR" altLang="es-ES" dirty="0">
                <a:latin typeface="Calibri" charset="0"/>
              </a:rPr>
              <a:t> conexões de entrada o valor da </a:t>
            </a:r>
            <a:r>
              <a:rPr lang="pt-BR" altLang="es-ES" dirty="0" smtClean="0">
                <a:latin typeface="Calibri" charset="0"/>
              </a:rPr>
              <a:t>entrada </a:t>
            </a:r>
            <a:r>
              <a:rPr lang="pt-BR" altLang="es-ES" dirty="0">
                <a:latin typeface="Calibri" charset="0"/>
              </a:rPr>
              <a:t>na sinapse de ordem </a:t>
            </a:r>
            <a:r>
              <a:rPr lang="pt-BR" altLang="es-ES" i="1" dirty="0" err="1">
                <a:latin typeface="Calibri" charset="0"/>
              </a:rPr>
              <a:t>i</a:t>
            </a:r>
            <a:r>
              <a:rPr lang="pt-BR" altLang="es-ES" dirty="0">
                <a:latin typeface="Calibri" charset="0"/>
              </a:rPr>
              <a:t> é </a:t>
            </a:r>
            <a:r>
              <a:rPr lang="pt-BR" altLang="es-ES" b="1" i="1" dirty="0">
                <a:latin typeface="Calibri" charset="0"/>
              </a:rPr>
              <a:t>x</a:t>
            </a:r>
            <a:r>
              <a:rPr lang="pt-BR" altLang="es-ES" b="1" i="1" baseline="-25000" dirty="0">
                <a:latin typeface="Calibri" charset="0"/>
              </a:rPr>
              <a:t>i</a:t>
            </a:r>
          </a:p>
          <a:p>
            <a:pPr algn="just" eaLnBrk="1" hangingPunct="1"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O valor da entrada de polarização é sempre </a:t>
            </a:r>
            <a:r>
              <a:rPr lang="pt-BR" altLang="es-ES" i="1" dirty="0">
                <a:latin typeface="Calibri" charset="0"/>
              </a:rPr>
              <a:t>x</a:t>
            </a:r>
            <a:r>
              <a:rPr lang="pt-BR" altLang="es-ES" baseline="-25000" dirty="0">
                <a:latin typeface="Calibri" charset="0"/>
              </a:rPr>
              <a:t>0</a:t>
            </a:r>
            <a:r>
              <a:rPr lang="pt-BR" altLang="es-ES" dirty="0">
                <a:latin typeface="Calibri" charset="0"/>
              </a:rPr>
              <a:t>=1</a:t>
            </a:r>
          </a:p>
        </p:txBody>
      </p:sp>
      <p:sp>
        <p:nvSpPr>
          <p:cNvPr id="40962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pt-BR"/>
              <a:t>Modelo</a:t>
            </a:r>
          </a:p>
        </p:txBody>
      </p:sp>
      <p:sp>
        <p:nvSpPr>
          <p:cNvPr id="40963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6582C7CC-4760-CE49-8E99-86CDAB8D6D57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24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>
                <a:latin typeface="Calibri" charset="0"/>
              </a:rPr>
              <a:t>Função de Base Somadora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A função somadora pode ser apresentada como:</a:t>
            </a:r>
          </a:p>
          <a:p>
            <a:pPr eaLnBrk="1" hangingPunct="1">
              <a:buFont typeface="Arial" charset="0"/>
              <a:buChar char="•"/>
            </a:pPr>
            <a:endParaRPr lang="pt-BR" altLang="es-ES" dirty="0">
              <a:latin typeface="Calibri" charset="0"/>
            </a:endParaRPr>
          </a:p>
        </p:txBody>
      </p:sp>
      <p:sp>
        <p:nvSpPr>
          <p:cNvPr id="41986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pt-BR"/>
              <a:t>Função Somadora</a:t>
            </a:r>
          </a:p>
        </p:txBody>
      </p:sp>
      <p:sp>
        <p:nvSpPr>
          <p:cNvPr id="41987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02439A9C-E1FA-5445-BC11-EE44E3BA80B2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25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/>
              <p:cNvSpPr txBox="1"/>
              <p:nvPr/>
            </p:nvSpPr>
            <p:spPr>
              <a:xfrm>
                <a:off x="2405265" y="3244901"/>
                <a:ext cx="4333469" cy="15127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𝐼</m:t>
                      </m:r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charset="0"/>
                        </a:rPr>
                        <m:t>net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3600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6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pt-PT" sz="3600" dirty="0"/>
              </a:p>
            </p:txBody>
          </p:sp>
        </mc:Choice>
        <mc:Fallback xmlns="">
          <p:sp>
            <p:nvSpPr>
              <p:cNvPr id="2" name="Cuadro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265" y="3244901"/>
                <a:ext cx="4333469" cy="15127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dirty="0">
                <a:latin typeface="Calibri" charset="0"/>
              </a:rPr>
              <a:t>Função de Ativação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>
          <a:xfrm>
            <a:off x="4427984" y="1825625"/>
            <a:ext cx="4087366" cy="4351338"/>
          </a:xfrm>
        </p:spPr>
        <p:txBody>
          <a:bodyPr>
            <a:noAutofit/>
          </a:bodyPr>
          <a:lstStyle/>
          <a:p>
            <a:pPr algn="just" eaLnBrk="1" hangingPunct="1">
              <a:lnSpc>
                <a:spcPct val="90000"/>
              </a:lnSpc>
              <a:buFont typeface="Arial" charset="0"/>
              <a:buChar char="•"/>
            </a:pPr>
            <a:r>
              <a:rPr lang="pt-BR" altLang="es-ES" sz="2400" dirty="0" smtClean="0">
                <a:latin typeface="Calibri" charset="0"/>
              </a:rPr>
              <a:t>Transformam </a:t>
            </a:r>
            <a:r>
              <a:rPr lang="pt-BR" altLang="es-ES" sz="2400" dirty="0">
                <a:latin typeface="Calibri" charset="0"/>
              </a:rPr>
              <a:t>números reais em números entre 0 e 1 ou entre </a:t>
            </a:r>
            <a:r>
              <a:rPr lang="pt-BR" altLang="es-ES" sz="2400" dirty="0" smtClean="0">
                <a:latin typeface="Calibri" charset="0"/>
              </a:rPr>
              <a:t>-1 </a:t>
            </a:r>
            <a:r>
              <a:rPr lang="pt-BR" altLang="es-ES" sz="2400" dirty="0">
                <a:latin typeface="Calibri" charset="0"/>
              </a:rPr>
              <a:t>e </a:t>
            </a:r>
            <a:r>
              <a:rPr lang="pt-BR" altLang="es-ES" sz="2400" dirty="0" smtClean="0">
                <a:latin typeface="Calibri" charset="0"/>
              </a:rPr>
              <a:t>1.</a:t>
            </a:r>
            <a:endParaRPr lang="pt-BR" altLang="es-ES" sz="2400" dirty="0">
              <a:latin typeface="Calibri" charset="0"/>
            </a:endParaRPr>
          </a:p>
          <a:p>
            <a:pPr algn="just" eaLnBrk="1" hangingPunct="1">
              <a:lnSpc>
                <a:spcPct val="90000"/>
              </a:lnSpc>
              <a:buFont typeface="Arial" charset="0"/>
              <a:buChar char="•"/>
            </a:pPr>
            <a:r>
              <a:rPr lang="pt-BR" altLang="es-ES" sz="2400" dirty="0">
                <a:latin typeface="Calibri" charset="0"/>
              </a:rPr>
              <a:t>Mapeiam o domínio da ativação do neurônio no domínio de saída</a:t>
            </a:r>
          </a:p>
          <a:p>
            <a:pPr algn="just" eaLnBrk="1" hangingPunct="1">
              <a:lnSpc>
                <a:spcPct val="90000"/>
              </a:lnSpc>
              <a:buFont typeface="Arial" charset="0"/>
              <a:buChar char="•"/>
            </a:pPr>
            <a:r>
              <a:rPr lang="pt-BR" altLang="es-ES" sz="2400" dirty="0">
                <a:latin typeface="Calibri" charset="0"/>
              </a:rPr>
              <a:t>Funções </a:t>
            </a:r>
            <a:r>
              <a:rPr lang="pt-BR" altLang="es-ES" sz="2400" dirty="0" smtClean="0">
                <a:latin typeface="Calibri" charset="0"/>
              </a:rPr>
              <a:t>usuais:</a:t>
            </a:r>
            <a:endParaRPr lang="pt-BR" altLang="es-ES" sz="2400" dirty="0">
              <a:latin typeface="Calibri" charset="0"/>
            </a:endParaRPr>
          </a:p>
          <a:p>
            <a:pPr lvl="1" eaLnBrk="1" hangingPunct="1">
              <a:lnSpc>
                <a:spcPct val="90000"/>
              </a:lnSpc>
              <a:buFont typeface="Arial" charset="0"/>
              <a:buChar char="•"/>
            </a:pPr>
            <a:r>
              <a:rPr lang="pt-BR" altLang="es-ES" dirty="0" smtClean="0">
                <a:latin typeface="Calibri" charset="0"/>
              </a:rPr>
              <a:t>Linear, rampa, degrau, </a:t>
            </a:r>
            <a:r>
              <a:rPr lang="pt-BR" altLang="es-ES" dirty="0" err="1" smtClean="0">
                <a:latin typeface="Calibri" charset="0"/>
              </a:rPr>
              <a:t>sigmóides</a:t>
            </a:r>
            <a:r>
              <a:rPr lang="pt-BR" altLang="es-ES" dirty="0" smtClean="0">
                <a:latin typeface="Calibri" charset="0"/>
              </a:rPr>
              <a:t> (logística ou tangente hiperbólica)</a:t>
            </a:r>
            <a:endParaRPr lang="pt-BR" altLang="es-ES" dirty="0">
              <a:latin typeface="Calibri" charset="0"/>
            </a:endParaRPr>
          </a:p>
        </p:txBody>
      </p:sp>
      <p:sp>
        <p:nvSpPr>
          <p:cNvPr id="43010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43011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endParaRPr lang="pt-BR" altLang="es-ES" sz="2000" dirty="0">
              <a:solidFill>
                <a:srgbClr val="93CDDD"/>
              </a:solidFill>
              <a:latin typeface="Corbel" charset="0"/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5539862"/>
              </p:ext>
            </p:extLst>
          </p:nvPr>
        </p:nvGraphicFramePr>
        <p:xfrm>
          <a:off x="791760" y="1825625"/>
          <a:ext cx="3564216" cy="2068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Gráfico" r:id="rId4" imgW="4676999" imgH="2714854" progId="Excel.Chart.8">
                  <p:embed/>
                </p:oleObj>
              </mc:Choice>
              <mc:Fallback>
                <p:oleObj name="Gráfico" r:id="rId4" imgW="4676999" imgH="2714854" progId="Excel.Char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760" y="1825625"/>
                        <a:ext cx="3564216" cy="20688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dirty="0">
                <a:latin typeface="Calibri" charset="0"/>
              </a:rPr>
              <a:t>Funções de Base Global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buFont typeface="Arial" charset="0"/>
              <a:buChar char="•"/>
            </a:pPr>
            <a:r>
              <a:rPr lang="pt-BR" altLang="es-ES" sz="3200" dirty="0">
                <a:latin typeface="Calibri" charset="0"/>
              </a:rPr>
              <a:t>D</a:t>
            </a:r>
            <a:r>
              <a:rPr lang="pt-BR" altLang="es-ES" sz="3200" dirty="0" smtClean="0">
                <a:latin typeface="Calibri" charset="0"/>
              </a:rPr>
              <a:t>efinidas </a:t>
            </a:r>
            <a:r>
              <a:rPr lang="pt-BR" altLang="es-ES" sz="3200" dirty="0">
                <a:latin typeface="Calibri" charset="0"/>
              </a:rPr>
              <a:t>como funções da distancia do vetor de padrões a um hiperplano</a:t>
            </a:r>
          </a:p>
          <a:p>
            <a:pPr lvl="1" algn="just" eaLnBrk="1" hangingPunct="1">
              <a:buFont typeface="Arial" charset="0"/>
              <a:buChar char="•"/>
            </a:pPr>
            <a:r>
              <a:rPr lang="pt-BR" altLang="es-ES" sz="2800" dirty="0">
                <a:latin typeface="Calibri" charset="0"/>
              </a:rPr>
              <a:t>Sua </a:t>
            </a:r>
            <a:r>
              <a:rPr lang="pt-BR" altLang="es-ES" sz="2800" dirty="0" smtClean="0">
                <a:latin typeface="Calibri" charset="0"/>
              </a:rPr>
              <a:t>base </a:t>
            </a:r>
            <a:r>
              <a:rPr lang="pt-BR" altLang="es-ES" sz="2800" dirty="0">
                <a:latin typeface="Calibri" charset="0"/>
              </a:rPr>
              <a:t>é global pois assumem valores em todo o domínio de definição do problema</a:t>
            </a:r>
          </a:p>
          <a:p>
            <a:pPr lvl="1" algn="just" eaLnBrk="1" hangingPunct="1">
              <a:buFont typeface="Arial" charset="0"/>
              <a:buChar char="•"/>
            </a:pPr>
            <a:r>
              <a:rPr lang="pt-BR" altLang="es-ES" sz="2800" dirty="0">
                <a:latin typeface="Calibri" charset="0"/>
              </a:rPr>
              <a:t>A função a ser aproximada se torna uma combinação de </a:t>
            </a:r>
            <a:r>
              <a:rPr lang="pt-BR" altLang="es-ES" sz="2800" dirty="0" err="1">
                <a:latin typeface="Calibri" charset="0"/>
              </a:rPr>
              <a:t>sigmoidais</a:t>
            </a:r>
            <a:r>
              <a:rPr lang="pt-BR" altLang="es-ES" sz="2800" dirty="0">
                <a:latin typeface="Calibri" charset="0"/>
              </a:rPr>
              <a:t>, que sendo definidas em todo o espaço de medidas exigem muitas iterações até chegar a uma combinação adequada</a:t>
            </a:r>
          </a:p>
        </p:txBody>
      </p:sp>
      <p:sp>
        <p:nvSpPr>
          <p:cNvPr id="46082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pt-BR" dirty="0" smtClean="0"/>
          </a:p>
        </p:txBody>
      </p:sp>
      <p:sp>
        <p:nvSpPr>
          <p:cNvPr id="46083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D2876415-61CB-E944-9CE5-2CD87BF8B196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27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dirty="0">
                <a:latin typeface="Calibri" charset="0"/>
              </a:rPr>
              <a:t>Funções de Base Local 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pt-BR" altLang="es-ES" sz="3200" dirty="0">
                <a:latin typeface="Calibri" charset="0"/>
              </a:rPr>
              <a:t>D</a:t>
            </a:r>
            <a:r>
              <a:rPr lang="pt-BR" altLang="es-ES" sz="3200" dirty="0" smtClean="0">
                <a:latin typeface="Calibri" charset="0"/>
              </a:rPr>
              <a:t>efinidas </a:t>
            </a:r>
            <a:r>
              <a:rPr lang="pt-BR" altLang="es-ES" sz="3200" dirty="0">
                <a:latin typeface="Calibri" charset="0"/>
              </a:rPr>
              <a:t>na vizinhança de um elemento de processamento assumindo valores </a:t>
            </a:r>
            <a:r>
              <a:rPr lang="pt-BR" altLang="es-ES" sz="3200" dirty="0" err="1">
                <a:latin typeface="Calibri" charset="0"/>
              </a:rPr>
              <a:t>negligíveis</a:t>
            </a:r>
            <a:r>
              <a:rPr lang="pt-BR" altLang="es-ES" sz="3200" dirty="0">
                <a:latin typeface="Calibri" charset="0"/>
              </a:rPr>
              <a:t> fora da vizinhança desse elemento, podendo ser de dois tipos: </a:t>
            </a:r>
          </a:p>
          <a:p>
            <a:pPr lvl="1" algn="just" eaLnBrk="1" hangingPunct="1">
              <a:buFont typeface="Arial" charset="0"/>
              <a:buChar char="•"/>
            </a:pPr>
            <a:r>
              <a:rPr lang="pt-BR" altLang="es-ES" sz="2800" dirty="0">
                <a:latin typeface="Calibri" charset="0"/>
              </a:rPr>
              <a:t>Baseadas em estimativa das funções de densidade de probabilidade</a:t>
            </a:r>
          </a:p>
          <a:p>
            <a:pPr lvl="1" algn="just" eaLnBrk="1" hangingPunct="1">
              <a:buFont typeface="Arial" charset="0"/>
              <a:buChar char="•"/>
            </a:pPr>
            <a:r>
              <a:rPr lang="pt-BR" altLang="es-ES" sz="2800" dirty="0">
                <a:latin typeface="Calibri" charset="0"/>
              </a:rPr>
              <a:t>Baseadas em aproximação de funções iterativas</a:t>
            </a:r>
          </a:p>
        </p:txBody>
      </p:sp>
      <p:sp>
        <p:nvSpPr>
          <p:cNvPr id="47106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pt-BR"/>
              <a:t>Funções de Base</a:t>
            </a:r>
          </a:p>
        </p:txBody>
      </p:sp>
      <p:sp>
        <p:nvSpPr>
          <p:cNvPr id="47107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9E56B4C1-5EEA-E340-80E2-5AF3ADE6ED70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28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>
                <a:solidFill>
                  <a:schemeClr val="tx1"/>
                </a:solidFill>
                <a:latin typeface="Calibri" charset="0"/>
              </a:rPr>
              <a:t>Rede Neural Artificial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buFont typeface="Arial" charset="0"/>
              <a:buChar char="•"/>
            </a:pPr>
            <a:r>
              <a:rPr lang="pt-BR" altLang="es-ES" sz="2400" dirty="0">
                <a:latin typeface="Calibri" charset="0"/>
              </a:rPr>
              <a:t>Uma Rede Neural Artificial consiste de diversos elementos de processamento </a:t>
            </a:r>
            <a:r>
              <a:rPr lang="pt-BR" altLang="es-ES" sz="2400" dirty="0" smtClean="0">
                <a:latin typeface="Calibri" charset="0"/>
              </a:rPr>
              <a:t>interconectados.</a:t>
            </a:r>
          </a:p>
          <a:p>
            <a:pPr algn="just" eaLnBrk="1" hangingPunct="1">
              <a:buFont typeface="Arial" charset="0"/>
              <a:buChar char="•"/>
            </a:pPr>
            <a:r>
              <a:rPr lang="pt-BR" altLang="es-ES" sz="2400" dirty="0" smtClean="0">
                <a:latin typeface="Calibri" charset="0"/>
              </a:rPr>
              <a:t>Esses </a:t>
            </a:r>
            <a:r>
              <a:rPr lang="pt-BR" altLang="es-ES" sz="2400" dirty="0">
                <a:latin typeface="Calibri" charset="0"/>
              </a:rPr>
              <a:t>elementos usualmente são organizados em grupos denominados </a:t>
            </a:r>
            <a:r>
              <a:rPr lang="pt-BR" altLang="es-ES" sz="2400" b="1" dirty="0">
                <a:latin typeface="Calibri" charset="0"/>
              </a:rPr>
              <a:t>camadas</a:t>
            </a:r>
            <a:r>
              <a:rPr lang="pt-BR" altLang="es-ES" sz="2400" dirty="0">
                <a:latin typeface="Calibri" charset="0"/>
              </a:rPr>
              <a:t>. </a:t>
            </a:r>
            <a:endParaRPr lang="pt-BR" altLang="es-ES" sz="2400" dirty="0" smtClean="0">
              <a:latin typeface="Calibri" charset="0"/>
            </a:endParaRPr>
          </a:p>
          <a:p>
            <a:pPr algn="just" eaLnBrk="1" hangingPunct="1">
              <a:buFont typeface="Arial" charset="0"/>
              <a:buChar char="•"/>
            </a:pPr>
            <a:r>
              <a:rPr lang="pt-BR" altLang="es-ES" sz="2400" dirty="0" smtClean="0">
                <a:latin typeface="Calibri" charset="0"/>
              </a:rPr>
              <a:t>Redes neuronais </a:t>
            </a:r>
            <a:r>
              <a:rPr lang="pt-BR" altLang="es-ES" sz="2400" dirty="0">
                <a:latin typeface="Calibri" charset="0"/>
              </a:rPr>
              <a:t>constituem-se em </a:t>
            </a:r>
            <a:r>
              <a:rPr lang="pt-BR" altLang="es-ES" sz="2400" dirty="0" smtClean="0">
                <a:latin typeface="Calibri" charset="0"/>
              </a:rPr>
              <a:t>sequências </a:t>
            </a:r>
            <a:r>
              <a:rPr lang="pt-BR" altLang="es-ES" sz="2400" dirty="0">
                <a:latin typeface="Calibri" charset="0"/>
              </a:rPr>
              <a:t>de camadas com conexões entre elas (completas ou aleatórias</a:t>
            </a:r>
            <a:r>
              <a:rPr lang="pt-BR" altLang="es-ES" sz="2400" dirty="0" smtClean="0">
                <a:latin typeface="Calibri" charset="0"/>
              </a:rPr>
              <a:t>).</a:t>
            </a:r>
          </a:p>
          <a:p>
            <a:pPr algn="just" eaLnBrk="1" hangingPunct="1">
              <a:buFont typeface="Arial" charset="0"/>
              <a:buChar char="•"/>
            </a:pPr>
            <a:r>
              <a:rPr lang="pt-BR" altLang="es-ES" sz="2400" dirty="0" smtClean="0">
                <a:latin typeface="Calibri" charset="0"/>
              </a:rPr>
              <a:t>Destacam-se </a:t>
            </a:r>
            <a:r>
              <a:rPr lang="pt-BR" altLang="es-ES" sz="2400" dirty="0">
                <a:latin typeface="Calibri" charset="0"/>
              </a:rPr>
              <a:t>duas camadas, de contato com o exterior: a </a:t>
            </a:r>
            <a:r>
              <a:rPr lang="pt-BR" altLang="es-ES" sz="2400" b="1" dirty="0">
                <a:latin typeface="Calibri" charset="0"/>
              </a:rPr>
              <a:t>camada de entrada</a:t>
            </a:r>
            <a:r>
              <a:rPr lang="pt-BR" altLang="es-ES" sz="2400" dirty="0">
                <a:latin typeface="Calibri" charset="0"/>
              </a:rPr>
              <a:t> de dados e a </a:t>
            </a:r>
            <a:r>
              <a:rPr lang="pt-BR" altLang="es-ES" sz="2400" b="1" dirty="0">
                <a:latin typeface="Calibri" charset="0"/>
              </a:rPr>
              <a:t>camada de saída</a:t>
            </a:r>
            <a:r>
              <a:rPr lang="pt-BR" altLang="es-ES" sz="2400" dirty="0">
                <a:latin typeface="Calibri" charset="0"/>
              </a:rPr>
              <a:t>. </a:t>
            </a:r>
            <a:endParaRPr lang="pt-BR" altLang="es-ES" sz="2400" dirty="0" smtClean="0">
              <a:latin typeface="Calibri" charset="0"/>
            </a:endParaRPr>
          </a:p>
          <a:p>
            <a:pPr algn="just" eaLnBrk="1" hangingPunct="1">
              <a:buFont typeface="Arial" charset="0"/>
              <a:buChar char="•"/>
            </a:pPr>
            <a:r>
              <a:rPr lang="pt-BR" altLang="es-ES" sz="2400" dirty="0" smtClean="0">
                <a:latin typeface="Calibri" charset="0"/>
              </a:rPr>
              <a:t>Todas </a:t>
            </a:r>
            <a:r>
              <a:rPr lang="pt-BR" altLang="es-ES" sz="2400" dirty="0">
                <a:latin typeface="Calibri" charset="0"/>
              </a:rPr>
              <a:t>as demais camadas porventura existentes são chamadas de </a:t>
            </a:r>
            <a:r>
              <a:rPr lang="pt-BR" altLang="es-ES" sz="2400" b="1" dirty="0">
                <a:latin typeface="Calibri" charset="0"/>
              </a:rPr>
              <a:t>camadas ocultas</a:t>
            </a:r>
            <a:r>
              <a:rPr lang="pt-BR" altLang="es-ES" dirty="0">
                <a:latin typeface="Calibri" charset="0"/>
              </a:rPr>
              <a:t>.</a:t>
            </a:r>
          </a:p>
        </p:txBody>
      </p:sp>
      <p:sp>
        <p:nvSpPr>
          <p:cNvPr id="50178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50179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66812C5A-29FB-1244-B79F-33C4E42D7F71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29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dirty="0">
                <a:latin typeface="Calibri" charset="0"/>
              </a:rPr>
              <a:t>Redes </a:t>
            </a:r>
            <a:r>
              <a:rPr lang="pt-BR" altLang="es-ES" dirty="0" smtClean="0">
                <a:latin typeface="Calibri" charset="0"/>
              </a:rPr>
              <a:t>neuronais</a:t>
            </a:r>
            <a:endParaRPr lang="pt-BR" altLang="es-ES" dirty="0">
              <a:latin typeface="Calibri" charset="0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pt-BR" altLang="es-ES" sz="4400" dirty="0">
                <a:latin typeface="Calibri" charset="0"/>
              </a:rPr>
              <a:t>O que?</a:t>
            </a:r>
          </a:p>
          <a:p>
            <a:pPr eaLnBrk="1" hangingPunct="1">
              <a:buFont typeface="Arial" charset="0"/>
              <a:buChar char="•"/>
            </a:pPr>
            <a:r>
              <a:rPr lang="pt-BR" altLang="es-ES" sz="4400" dirty="0">
                <a:latin typeface="Calibri" charset="0"/>
              </a:rPr>
              <a:t>Para que?</a:t>
            </a:r>
          </a:p>
          <a:p>
            <a:pPr eaLnBrk="1" hangingPunct="1">
              <a:buFont typeface="Arial" charset="0"/>
              <a:buChar char="•"/>
            </a:pPr>
            <a:r>
              <a:rPr lang="pt-BR" altLang="es-ES" sz="4400" dirty="0">
                <a:latin typeface="Calibri" charset="0"/>
              </a:rPr>
              <a:t>Por que?</a:t>
            </a:r>
          </a:p>
        </p:txBody>
      </p:sp>
      <p:sp>
        <p:nvSpPr>
          <p:cNvPr id="5122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10CD8BEB-7352-2144-AB12-0424EBAA6354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3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de RNA</a:t>
            </a:r>
            <a:endParaRPr lang="pt-BR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47952"/>
            <a:ext cx="7886700" cy="4106684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D2D7-14ED-E040-99FD-6335891B3D3E}" type="slidenum">
              <a:rPr lang="pt-BR" altLang="es-ES" smtClean="0"/>
              <a:pPr/>
              <a:t>30</a:t>
            </a:fld>
            <a:endParaRPr lang="pt-BR" altLang="es-ES" dirty="0"/>
          </a:p>
        </p:txBody>
      </p:sp>
    </p:spTree>
    <p:extLst>
      <p:ext uri="{BB962C8B-B14F-4D97-AF65-F5344CB8AC3E}">
        <p14:creationId xmlns:p14="http://schemas.microsoft.com/office/powerpoint/2010/main" val="197870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sz="3200" dirty="0">
                <a:latin typeface="Calibri" charset="0"/>
              </a:rPr>
              <a:t>Arquitetura das redes </a:t>
            </a:r>
            <a:r>
              <a:rPr lang="pt-BR" altLang="es-ES" sz="3200" dirty="0" smtClean="0">
                <a:latin typeface="Calibri" charset="0"/>
              </a:rPr>
              <a:t>neuronais</a:t>
            </a:r>
            <a:endParaRPr lang="pt-BR" altLang="es-ES" sz="3200" dirty="0">
              <a:latin typeface="Calibri" charset="0"/>
            </a:endParaRP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pt-BR" altLang="es-ES" sz="3200" dirty="0">
                <a:latin typeface="Calibri" charset="0"/>
              </a:rPr>
              <a:t>Topologia</a:t>
            </a:r>
          </a:p>
          <a:p>
            <a:pPr marL="1200150" lvl="3" indent="-342900" algn="just"/>
            <a:r>
              <a:rPr lang="pt-BR" altLang="es-ES" sz="2400" dirty="0">
                <a:latin typeface="Calibri" charset="0"/>
                <a:sym typeface="Wingdings" charset="2"/>
              </a:rPr>
              <a:t>Camada única </a:t>
            </a:r>
            <a:r>
              <a:rPr lang="pt-BR" altLang="es-ES" sz="2400" dirty="0" smtClean="0">
                <a:latin typeface="Calibri" charset="0"/>
                <a:sym typeface="Wingdings" charset="2"/>
              </a:rPr>
              <a:t>(</a:t>
            </a:r>
            <a:r>
              <a:rPr lang="pt-BR" altLang="es-ES" sz="2400" dirty="0" err="1" smtClean="0">
                <a:latin typeface="Calibri" charset="0"/>
                <a:sym typeface="Wingdings" charset="2"/>
              </a:rPr>
              <a:t>Perceptron</a:t>
            </a:r>
            <a:r>
              <a:rPr lang="pt-BR" altLang="es-ES" sz="2400" dirty="0">
                <a:latin typeface="Calibri" charset="0"/>
                <a:sym typeface="Wingdings" charset="2"/>
              </a:rPr>
              <a:t>)</a:t>
            </a:r>
          </a:p>
          <a:p>
            <a:pPr marL="1200150" lvl="3" indent="-342900" algn="just"/>
            <a:r>
              <a:rPr lang="pt-BR" altLang="es-ES" sz="2400" dirty="0">
                <a:latin typeface="Calibri" charset="0"/>
                <a:sym typeface="Wingdings" charset="2"/>
              </a:rPr>
              <a:t>Multicamadas (camadas ocultas)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pt-BR" altLang="es-ES" sz="3200" dirty="0">
                <a:latin typeface="Calibri" charset="0"/>
              </a:rPr>
              <a:t>Tipo de aprendizado</a:t>
            </a:r>
          </a:p>
          <a:p>
            <a:pPr marL="1200150" lvl="3" indent="-342900" algn="just"/>
            <a:r>
              <a:rPr lang="pt-BR" altLang="es-ES" sz="2400" dirty="0">
                <a:latin typeface="Calibri" charset="0"/>
                <a:sym typeface="Wingdings" charset="2"/>
              </a:rPr>
              <a:t>Supervisionado</a:t>
            </a:r>
          </a:p>
          <a:p>
            <a:pPr marL="1200150" lvl="3" indent="-342900" algn="just"/>
            <a:r>
              <a:rPr lang="pt-BR" altLang="es-ES" sz="2400" dirty="0">
                <a:latin typeface="Calibri" charset="0"/>
                <a:sym typeface="Wingdings" charset="2"/>
              </a:rPr>
              <a:t>Não supervisionado</a:t>
            </a:r>
            <a:endParaRPr lang="pt-BR" altLang="es-ES" sz="2000" dirty="0">
              <a:latin typeface="Calibri" charset="0"/>
              <a:sym typeface="Wingdings" charset="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pt-BR" altLang="es-ES" sz="3200" dirty="0">
                <a:latin typeface="Calibri" charset="0"/>
              </a:rPr>
              <a:t>Classificação dinâmica</a:t>
            </a:r>
          </a:p>
          <a:p>
            <a:pPr marL="1200150" lvl="3" indent="-342900" algn="just"/>
            <a:r>
              <a:rPr lang="pt-BR" altLang="es-ES" sz="2400" dirty="0">
                <a:latin typeface="Calibri" charset="0"/>
                <a:sym typeface="Wingdings" charset="2"/>
              </a:rPr>
              <a:t>Retroalimentação</a:t>
            </a:r>
          </a:p>
          <a:p>
            <a:pPr marL="1200150" lvl="3" indent="-342900" algn="just"/>
            <a:r>
              <a:rPr lang="pt-BR" altLang="es-ES" sz="2400" dirty="0" err="1">
                <a:latin typeface="Calibri" charset="0"/>
                <a:sym typeface="Wingdings" charset="2"/>
              </a:rPr>
              <a:t>Feed</a:t>
            </a:r>
            <a:r>
              <a:rPr lang="pt-BR" altLang="es-ES" sz="2400" dirty="0">
                <a:latin typeface="Calibri" charset="0"/>
                <a:sym typeface="Wingdings" charset="2"/>
              </a:rPr>
              <a:t> </a:t>
            </a:r>
            <a:r>
              <a:rPr lang="pt-BR" altLang="es-ES" sz="2400" dirty="0" err="1">
                <a:latin typeface="Calibri" charset="0"/>
                <a:sym typeface="Wingdings" charset="2"/>
              </a:rPr>
              <a:t>forward</a:t>
            </a:r>
            <a:endParaRPr lang="pt-BR" altLang="es-ES" sz="2400" dirty="0">
              <a:latin typeface="Calibri" charset="0"/>
              <a:sym typeface="Wingdings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dirty="0">
                <a:latin typeface="Calibri" charset="0"/>
              </a:rPr>
              <a:t>Redes </a:t>
            </a:r>
            <a:r>
              <a:rPr lang="pt-BR" altLang="es-ES" dirty="0" smtClean="0">
                <a:latin typeface="Calibri" charset="0"/>
              </a:rPr>
              <a:t>neuronais</a:t>
            </a:r>
            <a:endParaRPr lang="pt-BR" altLang="es-ES" dirty="0">
              <a:latin typeface="Calibri" charset="0"/>
            </a:endParaRPr>
          </a:p>
        </p:txBody>
      </p:sp>
      <p:sp>
        <p:nvSpPr>
          <p:cNvPr id="30723" name="Rectangle 4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pt-BR" sz="3200" dirty="0" smtClean="0"/>
              <a:t>Camadas</a:t>
            </a:r>
          </a:p>
          <a:p>
            <a:pPr marL="1200150" lvl="3" indent="-342900" algn="just">
              <a:defRPr/>
            </a:pPr>
            <a:r>
              <a:rPr lang="pt-BR" sz="2000" dirty="0" smtClean="0">
                <a:sym typeface="Wingdings" pitchFamily="2" charset="2"/>
              </a:rPr>
              <a:t>Camada de entrada</a:t>
            </a:r>
          </a:p>
          <a:p>
            <a:pPr marL="1200150" lvl="3" indent="-342900" algn="just">
              <a:defRPr/>
            </a:pPr>
            <a:r>
              <a:rPr lang="pt-BR" sz="2000" dirty="0" smtClean="0">
                <a:sym typeface="Wingdings" pitchFamily="2" charset="2"/>
              </a:rPr>
              <a:t>Camadas ocultas</a:t>
            </a:r>
          </a:p>
          <a:p>
            <a:pPr marL="1200150" lvl="3" indent="-342900" algn="just">
              <a:defRPr/>
            </a:pPr>
            <a:r>
              <a:rPr lang="pt-BR" sz="2000" dirty="0" smtClean="0">
                <a:sym typeface="Wingdings" pitchFamily="2" charset="2"/>
              </a:rPr>
              <a:t>Camada de saída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endParaRPr lang="pt-BR" sz="1050" dirty="0" smtClean="0"/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pt-BR" sz="3200" dirty="0" smtClean="0"/>
              <a:t>Função de base</a:t>
            </a:r>
          </a:p>
          <a:p>
            <a:pPr marL="1200150" lvl="3" indent="-342900" algn="just">
              <a:defRPr/>
            </a:pPr>
            <a:r>
              <a:rPr lang="pt-BR" sz="2000" dirty="0" smtClean="0">
                <a:sym typeface="Wingdings" pitchFamily="2" charset="2"/>
              </a:rPr>
              <a:t>Combinação das entradas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endParaRPr lang="pt-BR" sz="1050" dirty="0" smtClean="0"/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pt-BR" sz="3200" dirty="0" smtClean="0"/>
              <a:t>Função de ativação</a:t>
            </a:r>
          </a:p>
          <a:p>
            <a:pPr marL="1200150" lvl="3" indent="-342900" algn="just">
              <a:defRPr/>
            </a:pPr>
            <a:r>
              <a:rPr lang="pt-BR" sz="2000" dirty="0" smtClean="0">
                <a:sym typeface="Wingdings" pitchFamily="2" charset="2"/>
              </a:rPr>
              <a:t>Saída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endParaRPr lang="pt-BR" sz="1050" dirty="0" smtClean="0"/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pt-BR" sz="3200" dirty="0" smtClean="0"/>
              <a:t>Aprendizado</a:t>
            </a:r>
            <a:endParaRPr lang="pt-BR" dirty="0" smtClean="0"/>
          </a:p>
          <a:p>
            <a:pPr eaLnBrk="1" hangingPunct="1">
              <a:lnSpc>
                <a:spcPct val="90000"/>
              </a:lnSpc>
              <a:defRPr/>
            </a:pPr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3"/>
          <p:cNvSpPr>
            <a:spLocks noChangeArrowheads="1"/>
          </p:cNvSpPr>
          <p:nvPr/>
        </p:nvSpPr>
        <p:spPr bwMode="auto">
          <a:xfrm>
            <a:off x="0" y="1366838"/>
            <a:ext cx="9144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endParaRPr lang="en-US" altLang="es-ES"/>
          </a:p>
          <a:p>
            <a:endParaRPr lang="en-US" altLang="es-ES"/>
          </a:p>
        </p:txBody>
      </p:sp>
      <p:pic>
        <p:nvPicPr>
          <p:cNvPr id="50179" name="Picture 4" descr="camadas_a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681" y="1778000"/>
            <a:ext cx="6878637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857250" y="0"/>
            <a:ext cx="66294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pt-BR" sz="3000" dirty="0">
              <a:solidFill>
                <a:schemeClr val="tx2"/>
              </a:solidFill>
              <a:latin typeface="Calibri" pitchFamily="34" charset="0"/>
              <a:ea typeface="+mj-ea"/>
              <a:cs typeface="+mj-cs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mtClean="0">
                <a:solidFill>
                  <a:schemeClr val="tx2"/>
                </a:solidFill>
                <a:latin typeface="Calibri" pitchFamily="34" charset="0"/>
              </a:rPr>
              <a:t>Organização </a:t>
            </a:r>
            <a:r>
              <a:rPr lang="pt-BR">
                <a:solidFill>
                  <a:schemeClr val="tx2"/>
                </a:solidFill>
                <a:latin typeface="Calibri" pitchFamily="34" charset="0"/>
              </a:rPr>
              <a:t>em </a:t>
            </a:r>
            <a:r>
              <a:rPr lang="pt-BR" smtClean="0">
                <a:solidFill>
                  <a:schemeClr val="tx2"/>
                </a:solidFill>
                <a:latin typeface="Calibri" pitchFamily="34" charset="0"/>
              </a:rPr>
              <a:t>camadas</a:t>
            </a:r>
            <a:endParaRPr lang="pt-B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es-ES" sz="3000">
                <a:latin typeface="Calibri" charset="0"/>
              </a:rPr>
              <a:t/>
            </a:r>
            <a:br>
              <a:rPr lang="en-US" altLang="es-ES" sz="3000">
                <a:latin typeface="Calibri" charset="0"/>
              </a:rPr>
            </a:br>
            <a:r>
              <a:rPr lang="pt-BR" altLang="es-ES" sz="3200">
                <a:latin typeface="Calibri" charset="0"/>
              </a:rPr>
              <a:t>Organização em camadas</a:t>
            </a:r>
            <a:br>
              <a:rPr lang="pt-BR" altLang="es-ES" sz="3200">
                <a:latin typeface="Calibri" charset="0"/>
              </a:rPr>
            </a:br>
            <a:endParaRPr lang="pt-BR" altLang="es-ES" sz="3000">
              <a:latin typeface="Calibri" charset="0"/>
            </a:endParaRP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lnSpc>
                <a:spcPct val="90000"/>
              </a:lnSpc>
              <a:buFontTx/>
              <a:buNone/>
            </a:pPr>
            <a:r>
              <a:rPr lang="pt-BR" altLang="es-ES" dirty="0" smtClean="0">
                <a:latin typeface="Calibri" charset="0"/>
              </a:rPr>
              <a:t>As camadas </a:t>
            </a:r>
            <a:r>
              <a:rPr lang="pt-BR" altLang="es-ES" dirty="0">
                <a:latin typeface="Calibri" charset="0"/>
              </a:rPr>
              <a:t>são classificadas em três grupos: </a:t>
            </a:r>
          </a:p>
          <a:p>
            <a:pPr marL="742950" lvl="2" indent="-342900" algn="just"/>
            <a:r>
              <a:rPr lang="pt-BR" altLang="es-ES" sz="2400" dirty="0">
                <a:latin typeface="Calibri" charset="0"/>
                <a:sym typeface="Wingdings" charset="2"/>
              </a:rPr>
              <a:t>Camada de </a:t>
            </a:r>
            <a:r>
              <a:rPr lang="pt-BR" altLang="es-ES" sz="2400" dirty="0" smtClean="0">
                <a:latin typeface="Calibri" charset="0"/>
                <a:sym typeface="Wingdings" charset="2"/>
              </a:rPr>
              <a:t>entrada:</a:t>
            </a:r>
            <a:endParaRPr lang="pt-BR" altLang="es-ES" sz="2400" dirty="0">
              <a:latin typeface="Calibri" charset="0"/>
              <a:sym typeface="Wingdings" charset="2"/>
            </a:endParaRPr>
          </a:p>
          <a:p>
            <a:pPr marL="1200150" lvl="3" indent="-342900" algn="just"/>
            <a:r>
              <a:rPr lang="pt-BR" altLang="es-ES" sz="2000" b="1" dirty="0">
                <a:solidFill>
                  <a:srgbClr val="7030A0"/>
                </a:solidFill>
                <a:latin typeface="Calibri" charset="0"/>
                <a:sym typeface="Wingdings" charset="2"/>
              </a:rPr>
              <a:t>Padrões são apresentados à </a:t>
            </a:r>
            <a:r>
              <a:rPr lang="pt-BR" altLang="es-ES" sz="2000" b="1" dirty="0" smtClean="0">
                <a:solidFill>
                  <a:srgbClr val="7030A0"/>
                </a:solidFill>
                <a:latin typeface="Calibri" charset="0"/>
                <a:sym typeface="Wingdings" charset="2"/>
              </a:rPr>
              <a:t>rede.</a:t>
            </a:r>
            <a:endParaRPr lang="pt-BR" altLang="es-ES" sz="2000" b="1" dirty="0">
              <a:solidFill>
                <a:srgbClr val="7030A0"/>
              </a:solidFill>
              <a:latin typeface="Calibri" charset="0"/>
              <a:sym typeface="Wingdings" charset="2"/>
            </a:endParaRPr>
          </a:p>
          <a:p>
            <a:pPr marL="742950" lvl="2" indent="-342900" algn="just"/>
            <a:r>
              <a:rPr lang="pt-BR" altLang="es-ES" sz="2400" dirty="0">
                <a:latin typeface="Calibri" charset="0"/>
                <a:sym typeface="Wingdings" charset="2"/>
              </a:rPr>
              <a:t>Camadas intermediárias ou </a:t>
            </a:r>
            <a:r>
              <a:rPr lang="pt-BR" altLang="es-ES" sz="2400" dirty="0" smtClean="0">
                <a:latin typeface="Calibri" charset="0"/>
                <a:sym typeface="Wingdings" charset="2"/>
              </a:rPr>
              <a:t>escondidas:</a:t>
            </a:r>
            <a:endParaRPr lang="pt-BR" altLang="es-ES" sz="2400" dirty="0">
              <a:latin typeface="Calibri" charset="0"/>
              <a:sym typeface="Wingdings" charset="2"/>
            </a:endParaRPr>
          </a:p>
          <a:p>
            <a:pPr marL="1200150" lvl="3" indent="-342900" algn="just"/>
            <a:r>
              <a:rPr lang="pt-BR" altLang="es-ES" sz="2000" b="1" dirty="0">
                <a:solidFill>
                  <a:srgbClr val="7030A0"/>
                </a:solidFill>
                <a:latin typeface="Calibri" charset="0"/>
                <a:sym typeface="Wingdings" charset="2"/>
              </a:rPr>
              <a:t>Concentram a maior parte do processamento através das conexões </a:t>
            </a:r>
            <a:r>
              <a:rPr lang="pt-BR" altLang="es-ES" sz="2000" b="1" dirty="0" smtClean="0">
                <a:solidFill>
                  <a:srgbClr val="7030A0"/>
                </a:solidFill>
                <a:latin typeface="Calibri" charset="0"/>
                <a:sym typeface="Wingdings" charset="2"/>
              </a:rPr>
              <a:t>ponderadas.</a:t>
            </a:r>
            <a:endParaRPr lang="pt-BR" altLang="es-ES" sz="2000" b="1" dirty="0">
              <a:solidFill>
                <a:srgbClr val="7030A0"/>
              </a:solidFill>
              <a:latin typeface="Calibri" charset="0"/>
              <a:sym typeface="Wingdings" charset="2"/>
            </a:endParaRPr>
          </a:p>
          <a:p>
            <a:pPr marL="1200150" lvl="3" indent="-342900" algn="just"/>
            <a:r>
              <a:rPr lang="pt-BR" altLang="es-ES" sz="2000" dirty="0">
                <a:latin typeface="Calibri" charset="0"/>
                <a:sym typeface="Wingdings" charset="2"/>
              </a:rPr>
              <a:t>Podem ser consideradas como extratoras de características</a:t>
            </a:r>
          </a:p>
          <a:p>
            <a:pPr marL="742950" lvl="2" indent="-342900" algn="just"/>
            <a:r>
              <a:rPr lang="pt-BR" altLang="es-ES" sz="2400" dirty="0">
                <a:latin typeface="Calibri" charset="0"/>
                <a:sym typeface="Wingdings" charset="2"/>
              </a:rPr>
              <a:t>Camada de </a:t>
            </a:r>
            <a:r>
              <a:rPr lang="pt-BR" altLang="es-ES" sz="2400" dirty="0" smtClean="0">
                <a:latin typeface="Calibri" charset="0"/>
                <a:sym typeface="Wingdings" charset="2"/>
              </a:rPr>
              <a:t>saída:</a:t>
            </a:r>
            <a:endParaRPr lang="pt-BR" altLang="es-ES" sz="2400" dirty="0">
              <a:latin typeface="Calibri" charset="0"/>
              <a:sym typeface="Wingdings" charset="2"/>
            </a:endParaRPr>
          </a:p>
          <a:p>
            <a:pPr marL="1200150" lvl="3" indent="-342900" algn="just"/>
            <a:r>
              <a:rPr lang="pt-BR" altLang="es-ES" sz="2000" dirty="0">
                <a:latin typeface="Calibri" charset="0"/>
                <a:sym typeface="Wingdings" charset="2"/>
              </a:rPr>
              <a:t>Onde o resultado final é </a:t>
            </a:r>
            <a:r>
              <a:rPr lang="pt-BR" altLang="es-ES" sz="2000" dirty="0" smtClean="0">
                <a:latin typeface="Calibri" charset="0"/>
                <a:sym typeface="Wingdings" charset="2"/>
              </a:rPr>
              <a:t>computado e </a:t>
            </a:r>
            <a:r>
              <a:rPr lang="pt-BR" altLang="es-ES" sz="2000" dirty="0">
                <a:latin typeface="Calibri" charset="0"/>
                <a:sym typeface="Wingdings" charset="2"/>
              </a:rPr>
              <a:t>apresentado </a:t>
            </a:r>
            <a:r>
              <a:rPr lang="pt-BR" altLang="es-ES" sz="2000" dirty="0" smtClean="0">
                <a:latin typeface="Calibri" charset="0"/>
                <a:sym typeface="Wingdings" charset="2"/>
              </a:rPr>
              <a:t>de volta.</a:t>
            </a:r>
            <a:endParaRPr lang="pt-BR" altLang="es-ES" sz="2000" dirty="0">
              <a:latin typeface="Calibri" charset="0"/>
              <a:sym typeface="Wingdings" charset="2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s-ES" dirty="0"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/>
            <a:r>
              <a:rPr lang="pt-BR" altLang="es-ES" dirty="0">
                <a:solidFill>
                  <a:schemeClr val="tx1"/>
                </a:solidFill>
                <a:latin typeface="Calibri" charset="0"/>
              </a:rPr>
              <a:t>Operação das Redes </a:t>
            </a:r>
            <a:r>
              <a:rPr lang="pt-BR" altLang="es-ES" dirty="0" smtClean="0">
                <a:solidFill>
                  <a:schemeClr val="tx1"/>
                </a:solidFill>
                <a:latin typeface="Calibri" charset="0"/>
              </a:rPr>
              <a:t>neuronais</a:t>
            </a:r>
            <a:endParaRPr lang="pt-BR" altLang="es-ES" dirty="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pt-BR" altLang="es-ES" dirty="0">
                <a:latin typeface="Calibri" charset="0"/>
              </a:rPr>
              <a:t>A operação das Redes </a:t>
            </a:r>
            <a:r>
              <a:rPr lang="pt-BR" altLang="es-ES" dirty="0" smtClean="0">
                <a:latin typeface="Calibri" charset="0"/>
              </a:rPr>
              <a:t>neuronais compreende </a:t>
            </a:r>
            <a:r>
              <a:rPr lang="pt-BR" altLang="es-ES" dirty="0">
                <a:latin typeface="Calibri" charset="0"/>
              </a:rPr>
              <a:t>duas fases :</a:t>
            </a:r>
          </a:p>
          <a:p>
            <a:pPr marL="514350" indent="-514350" algn="just" eaLnBrk="1" hangingPunct="1">
              <a:buFont typeface="+mj-lt"/>
              <a:buAutoNum type="arabicPeriod"/>
            </a:pPr>
            <a:r>
              <a:rPr lang="pt-BR" altLang="es-ES" dirty="0">
                <a:latin typeface="Calibri" charset="0"/>
              </a:rPr>
              <a:t>Aquisição do conhecimento ou treinamento ou </a:t>
            </a:r>
            <a:r>
              <a:rPr lang="pt-BR" altLang="es-ES" dirty="0" smtClean="0">
                <a:latin typeface="Calibri" charset="0"/>
              </a:rPr>
              <a:t>aprendizagem.</a:t>
            </a:r>
            <a:endParaRPr lang="pt-BR" altLang="es-ES" dirty="0">
              <a:latin typeface="Calibri" charset="0"/>
            </a:endParaRPr>
          </a:p>
          <a:p>
            <a:pPr marL="514350" indent="-514350" algn="just" eaLnBrk="1" hangingPunct="1">
              <a:buFont typeface="+mj-lt"/>
              <a:buAutoNum type="arabicPeriod"/>
            </a:pPr>
            <a:r>
              <a:rPr lang="pt-BR" altLang="es-ES" dirty="0" smtClean="0">
                <a:latin typeface="Calibri" charset="0"/>
              </a:rPr>
              <a:t>Recuperação (uso). </a:t>
            </a:r>
            <a:endParaRPr lang="pt-BR" altLang="es-ES" dirty="0">
              <a:latin typeface="Calibri" charset="0"/>
            </a:endParaRPr>
          </a:p>
          <a:p>
            <a:pPr algn="just" eaLnBrk="1" hangingPunct="1">
              <a:buFont typeface="Arial" charset="0"/>
              <a:buChar char="•"/>
            </a:pPr>
            <a:endParaRPr lang="pt-BR" altLang="es-ES" dirty="0">
              <a:latin typeface="Calibri" charset="0"/>
            </a:endParaRPr>
          </a:p>
        </p:txBody>
      </p:sp>
      <p:sp>
        <p:nvSpPr>
          <p:cNvPr id="51202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pt-BR"/>
              <a:t>Operações</a:t>
            </a:r>
          </a:p>
        </p:txBody>
      </p:sp>
      <p:sp>
        <p:nvSpPr>
          <p:cNvPr id="51203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62F021EE-08BE-E749-BF2D-077562EDBC93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35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dirty="0">
                <a:solidFill>
                  <a:schemeClr val="tx1"/>
                </a:solidFill>
                <a:latin typeface="Calibri" charset="0"/>
              </a:rPr>
              <a:t>Aquisição de conhecimento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O </a:t>
            </a:r>
            <a:r>
              <a:rPr lang="pt-BR" altLang="es-ES" b="1" dirty="0">
                <a:solidFill>
                  <a:srgbClr val="7030A0"/>
                </a:solidFill>
                <a:latin typeface="Calibri" charset="0"/>
              </a:rPr>
              <a:t>treinamento</a:t>
            </a:r>
            <a:r>
              <a:rPr lang="pt-BR" altLang="es-ES" dirty="0">
                <a:latin typeface="Calibri" charset="0"/>
              </a:rPr>
              <a:t> consiste na </a:t>
            </a:r>
            <a:r>
              <a:rPr lang="pt-BR" altLang="es-ES" b="1" dirty="0">
                <a:solidFill>
                  <a:srgbClr val="7030A0"/>
                </a:solidFill>
                <a:latin typeface="Calibri" charset="0"/>
              </a:rPr>
              <a:t>adaptação</a:t>
            </a:r>
            <a:r>
              <a:rPr lang="pt-BR" altLang="es-ES" dirty="0">
                <a:latin typeface="Calibri" charset="0"/>
              </a:rPr>
              <a:t> ou </a:t>
            </a:r>
            <a:r>
              <a:rPr lang="pt-BR" altLang="es-ES" b="1" dirty="0">
                <a:solidFill>
                  <a:srgbClr val="7030A0"/>
                </a:solidFill>
                <a:latin typeface="Calibri" charset="0"/>
              </a:rPr>
              <a:t>modificação</a:t>
            </a:r>
            <a:r>
              <a:rPr lang="pt-BR" altLang="es-ES" dirty="0">
                <a:latin typeface="Calibri" charset="0"/>
              </a:rPr>
              <a:t> dos pesos das conexões em resposta a estímulos apresentados à camada de entrada e, opcionalmente, à camada de </a:t>
            </a:r>
            <a:r>
              <a:rPr lang="pt-BR" altLang="es-ES" dirty="0" smtClean="0">
                <a:latin typeface="Calibri" charset="0"/>
              </a:rPr>
              <a:t>saída.</a:t>
            </a:r>
            <a:endParaRPr lang="pt-BR" altLang="es-ES" dirty="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Um estímulo apresentado à camada de saída corresponde à resposta desejada a um estímulo apresentado à camada de </a:t>
            </a:r>
            <a:r>
              <a:rPr lang="pt-BR" altLang="es-ES" dirty="0" smtClean="0">
                <a:latin typeface="Calibri" charset="0"/>
              </a:rPr>
              <a:t>entrada.</a:t>
            </a:r>
            <a:endParaRPr lang="pt-BR" altLang="es-ES" dirty="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Quando isto acontece ocorre a aprendizagem </a:t>
            </a:r>
            <a:r>
              <a:rPr lang="pt-BR" altLang="es-ES" dirty="0" smtClean="0">
                <a:latin typeface="Calibri" charset="0"/>
              </a:rPr>
              <a:t>supervisionada.</a:t>
            </a:r>
            <a:endParaRPr lang="pt-BR" altLang="es-ES" dirty="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Caso não seja fornecida nenhuma saída ocorre a aprendizagem não </a:t>
            </a:r>
            <a:r>
              <a:rPr lang="pt-BR" altLang="es-ES" dirty="0" smtClean="0">
                <a:latin typeface="Calibri" charset="0"/>
              </a:rPr>
              <a:t>supervisionada.</a:t>
            </a:r>
            <a:r>
              <a:rPr lang="pt-BR" altLang="es-ES" sz="3200" dirty="0">
                <a:latin typeface="Calibri" charset="0"/>
              </a:rPr>
              <a:t/>
            </a:r>
            <a:br>
              <a:rPr lang="pt-BR" altLang="es-ES" sz="3200" dirty="0">
                <a:latin typeface="Calibri" charset="0"/>
              </a:rPr>
            </a:br>
            <a:endParaRPr lang="pt-BR" altLang="es-ES" sz="3200" dirty="0">
              <a:latin typeface="Calibri" charset="0"/>
            </a:endParaRPr>
          </a:p>
        </p:txBody>
      </p:sp>
      <p:sp>
        <p:nvSpPr>
          <p:cNvPr id="52226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pt-BR"/>
              <a:t>Operações</a:t>
            </a:r>
          </a:p>
        </p:txBody>
      </p:sp>
      <p:sp>
        <p:nvSpPr>
          <p:cNvPr id="52227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F3DCA6F1-1441-984B-BF1D-7BA6712DD01E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36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altLang="es-ES" dirty="0" smtClean="0">
                <a:solidFill>
                  <a:schemeClr val="tx1"/>
                </a:solidFill>
                <a:latin typeface="Calibri" charset="0"/>
              </a:rPr>
              <a:t>Recuperação</a:t>
            </a:r>
            <a:endParaRPr lang="pt-BR" altLang="es-ES" dirty="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A recuperação ou utilização é a obtenção da resposta gerada pela Rede </a:t>
            </a:r>
            <a:r>
              <a:rPr lang="pt-BR" altLang="es-ES" dirty="0" smtClean="0">
                <a:latin typeface="Calibri" charset="0"/>
              </a:rPr>
              <a:t>Neuronal</a:t>
            </a:r>
            <a:r>
              <a:rPr lang="pt-BR" altLang="es-ES" dirty="0">
                <a:latin typeface="Calibri" charset="0"/>
              </a:rPr>
              <a:t>, em sua camada de saída em reação a um estímulo apresentado à camada de </a:t>
            </a:r>
            <a:r>
              <a:rPr lang="pt-BR" altLang="es-ES" dirty="0" smtClean="0">
                <a:latin typeface="Calibri" charset="0"/>
              </a:rPr>
              <a:t>entrada.</a:t>
            </a:r>
            <a:r>
              <a:rPr lang="pt-BR" altLang="es-ES" dirty="0">
                <a:latin typeface="Calibri" charset="0"/>
              </a:rPr>
              <a:t/>
            </a:r>
            <a:br>
              <a:rPr lang="pt-BR" altLang="es-ES" dirty="0">
                <a:latin typeface="Calibri" charset="0"/>
              </a:rPr>
            </a:br>
            <a:endParaRPr lang="pt-BR" altLang="es-ES" dirty="0">
              <a:latin typeface="Calibri" charset="0"/>
            </a:endParaRPr>
          </a:p>
        </p:txBody>
      </p:sp>
      <p:sp>
        <p:nvSpPr>
          <p:cNvPr id="53250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pt-BR"/>
              <a:t>Operações</a:t>
            </a:r>
          </a:p>
        </p:txBody>
      </p:sp>
      <p:sp>
        <p:nvSpPr>
          <p:cNvPr id="53251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56DDF7BB-5041-1241-85A6-994B044BFEDA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37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dirty="0">
                <a:latin typeface="Calibri" charset="0"/>
              </a:rPr>
              <a:t>Aprendizagem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pt-BR" altLang="es-ES" sz="3200" dirty="0" smtClean="0">
                <a:latin typeface="Calibri" charset="0"/>
              </a:rPr>
              <a:t>Como </a:t>
            </a:r>
            <a:r>
              <a:rPr lang="pt-BR" altLang="es-ES" sz="3200" dirty="0" err="1" smtClean="0">
                <a:latin typeface="Calibri" charset="0"/>
              </a:rPr>
              <a:t>j</a:t>
            </a:r>
            <a:r>
              <a:rPr lang="en-US" altLang="es-ES" sz="3200" dirty="0" err="1" smtClean="0">
                <a:latin typeface="Calibri" charset="0"/>
              </a:rPr>
              <a:t>á</a:t>
            </a:r>
            <a:r>
              <a:rPr lang="en-US" altLang="es-ES" sz="3200" dirty="0" smtClean="0">
                <a:latin typeface="Calibri" charset="0"/>
              </a:rPr>
              <a:t> </a:t>
            </a:r>
            <a:r>
              <a:rPr lang="en-US" altLang="es-ES" sz="3200" dirty="0" err="1" smtClean="0">
                <a:latin typeface="Calibri" charset="0"/>
              </a:rPr>
              <a:t>vimos</a:t>
            </a:r>
            <a:r>
              <a:rPr lang="en-US" altLang="es-ES" sz="3200" dirty="0" smtClean="0">
                <a:latin typeface="Calibri" charset="0"/>
              </a:rPr>
              <a:t> a </a:t>
            </a:r>
            <a:r>
              <a:rPr lang="pt-BR" altLang="es-ES" sz="3200" dirty="0">
                <a:latin typeface="Calibri" charset="0"/>
              </a:rPr>
              <a:t>a</a:t>
            </a:r>
            <a:r>
              <a:rPr lang="pt-BR" altLang="es-ES" sz="3200" dirty="0" smtClean="0">
                <a:latin typeface="Calibri" charset="0"/>
              </a:rPr>
              <a:t>prendizagem </a:t>
            </a:r>
            <a:r>
              <a:rPr lang="pt-BR" altLang="es-ES" sz="3200" dirty="0">
                <a:latin typeface="Calibri" charset="0"/>
              </a:rPr>
              <a:t>pode ser classificada em:</a:t>
            </a:r>
          </a:p>
          <a:p>
            <a:pPr lvl="1" eaLnBrk="1" hangingPunct="1">
              <a:buFont typeface="Arial" charset="0"/>
              <a:buChar char="•"/>
            </a:pPr>
            <a:r>
              <a:rPr lang="pt-BR" altLang="es-ES" sz="2800" dirty="0">
                <a:latin typeface="Calibri" charset="0"/>
              </a:rPr>
              <a:t>Aprendizagem Não supervisionada</a:t>
            </a:r>
          </a:p>
          <a:p>
            <a:pPr lvl="1" eaLnBrk="1" hangingPunct="1">
              <a:buFont typeface="Arial" charset="0"/>
              <a:buChar char="•"/>
            </a:pPr>
            <a:r>
              <a:rPr lang="pt-BR" altLang="es-ES" sz="2800" dirty="0">
                <a:latin typeface="Calibri" charset="0"/>
              </a:rPr>
              <a:t>Aprendizagem Supervisionada</a:t>
            </a:r>
          </a:p>
          <a:p>
            <a:pPr lvl="1" eaLnBrk="1" hangingPunct="1">
              <a:buFont typeface="Arial" charset="0"/>
              <a:buChar char="•"/>
            </a:pPr>
            <a:r>
              <a:rPr lang="pt-BR" altLang="es-ES" sz="2800" dirty="0">
                <a:latin typeface="Calibri" charset="0"/>
              </a:rPr>
              <a:t>Aprendizagem por Reforço</a:t>
            </a:r>
          </a:p>
        </p:txBody>
      </p:sp>
      <p:sp>
        <p:nvSpPr>
          <p:cNvPr id="54274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C2342D51-4579-7D48-A24D-23B8C8B471A7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38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>
                <a:latin typeface="Calibri" charset="0"/>
              </a:rPr>
              <a:t>Regra de Hebb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1" algn="just" eaLnBrk="1" hangingPunct="1">
              <a:buFontTx/>
              <a:buNone/>
            </a:pPr>
            <a:r>
              <a:rPr lang="pt-BR" altLang="es-ES" sz="3200">
                <a:solidFill>
                  <a:srgbClr val="000000"/>
                </a:solidFill>
                <a:latin typeface="Calibri" charset="0"/>
              </a:rPr>
              <a:t>“Quando um axônio de uma </a:t>
            </a:r>
            <a:r>
              <a:rPr lang="pt-BR" altLang="es-ES" sz="3200" b="1">
                <a:solidFill>
                  <a:srgbClr val="CC0066"/>
                </a:solidFill>
                <a:latin typeface="Calibri" charset="0"/>
              </a:rPr>
              <a:t>célula A </a:t>
            </a:r>
            <a:r>
              <a:rPr lang="pt-BR" altLang="es-ES" sz="3200">
                <a:solidFill>
                  <a:srgbClr val="000000"/>
                </a:solidFill>
                <a:latin typeface="Calibri" charset="0"/>
              </a:rPr>
              <a:t>está próximo o suficiente de </a:t>
            </a:r>
            <a:r>
              <a:rPr lang="pt-BR" altLang="es-ES" sz="3200" b="1">
                <a:solidFill>
                  <a:srgbClr val="F79F02"/>
                </a:solidFill>
                <a:latin typeface="Calibri" charset="0"/>
              </a:rPr>
              <a:t>excitar </a:t>
            </a:r>
            <a:r>
              <a:rPr lang="pt-BR" altLang="es-ES" sz="3200">
                <a:solidFill>
                  <a:srgbClr val="000000"/>
                </a:solidFill>
                <a:latin typeface="Calibri" charset="0"/>
              </a:rPr>
              <a:t>a </a:t>
            </a:r>
            <a:r>
              <a:rPr lang="pt-BR" altLang="es-ES" sz="3200" b="1">
                <a:solidFill>
                  <a:srgbClr val="CC0066"/>
                </a:solidFill>
                <a:latin typeface="Calibri" charset="0"/>
              </a:rPr>
              <a:t>célula B </a:t>
            </a:r>
            <a:r>
              <a:rPr lang="pt-BR" altLang="es-ES" sz="3200">
                <a:solidFill>
                  <a:srgbClr val="000000"/>
                </a:solidFill>
                <a:latin typeface="Calibri" charset="0"/>
              </a:rPr>
              <a:t>e repetidamente ou persistentemente participa da ativação desta, um processo de crescimento ou mudança metabólica ocorre em uma ou ambas as células, de tal forma que a </a:t>
            </a:r>
            <a:r>
              <a:rPr lang="pt-BR" altLang="es-ES" sz="3200" b="1">
                <a:solidFill>
                  <a:srgbClr val="F79F02"/>
                </a:solidFill>
                <a:latin typeface="Calibri" charset="0"/>
              </a:rPr>
              <a:t>eficiência </a:t>
            </a:r>
            <a:r>
              <a:rPr lang="pt-BR" altLang="es-ES" sz="3200">
                <a:solidFill>
                  <a:srgbClr val="000000"/>
                </a:solidFill>
                <a:latin typeface="Calibri" charset="0"/>
              </a:rPr>
              <a:t>de </a:t>
            </a:r>
            <a:r>
              <a:rPr lang="pt-BR" altLang="es-ES" sz="3200" b="1">
                <a:solidFill>
                  <a:srgbClr val="CC0066"/>
                </a:solidFill>
                <a:latin typeface="Calibri" charset="0"/>
              </a:rPr>
              <a:t>A </a:t>
            </a:r>
            <a:r>
              <a:rPr lang="pt-BR" altLang="es-ES" sz="3200">
                <a:solidFill>
                  <a:srgbClr val="000000"/>
                </a:solidFill>
                <a:latin typeface="Calibri" charset="0"/>
              </a:rPr>
              <a:t>em </a:t>
            </a:r>
            <a:r>
              <a:rPr lang="pt-BR" altLang="es-ES" sz="3200" b="1">
                <a:solidFill>
                  <a:srgbClr val="F79F02"/>
                </a:solidFill>
                <a:latin typeface="Calibri" charset="0"/>
              </a:rPr>
              <a:t>ativar </a:t>
            </a:r>
            <a:r>
              <a:rPr lang="pt-BR" altLang="es-ES" sz="3200" b="1">
                <a:solidFill>
                  <a:srgbClr val="CC0066"/>
                </a:solidFill>
                <a:latin typeface="Calibri" charset="0"/>
              </a:rPr>
              <a:t>B </a:t>
            </a:r>
            <a:r>
              <a:rPr lang="pt-BR" altLang="es-ES" sz="3200">
                <a:solidFill>
                  <a:srgbClr val="000000"/>
                </a:solidFill>
                <a:latin typeface="Calibri" charset="0"/>
              </a:rPr>
              <a:t>é  </a:t>
            </a:r>
            <a:r>
              <a:rPr lang="pt-BR" altLang="es-ES" sz="3200" b="1">
                <a:solidFill>
                  <a:srgbClr val="F79F02"/>
                </a:solidFill>
                <a:latin typeface="Calibri" charset="0"/>
              </a:rPr>
              <a:t>aumentada</a:t>
            </a:r>
            <a:r>
              <a:rPr lang="pt-BR" altLang="es-ES" sz="3200">
                <a:solidFill>
                  <a:srgbClr val="000000"/>
                </a:solidFill>
                <a:latin typeface="Calibri" charset="0"/>
              </a:rPr>
              <a:t>” </a:t>
            </a:r>
          </a:p>
          <a:p>
            <a:pPr lvl="1" algn="just" eaLnBrk="1" hangingPunct="1">
              <a:buFontTx/>
              <a:buNone/>
            </a:pPr>
            <a:r>
              <a:rPr lang="pt-BR" altLang="es-ES" sz="3200" b="1">
                <a:solidFill>
                  <a:srgbClr val="FF3700"/>
                </a:solidFill>
                <a:latin typeface="Calibri" charset="0"/>
              </a:rPr>
              <a:t>Portanto, a cada apresentação do padrão a saída fica mais reforçada</a:t>
            </a:r>
            <a:endParaRPr lang="pt-BR" altLang="es-ES" sz="3200">
              <a:solidFill>
                <a:srgbClr val="000000"/>
              </a:solidFill>
              <a:latin typeface="Calibri" charset="0"/>
            </a:endParaRPr>
          </a:p>
          <a:p>
            <a:pPr lvl="1" algn="ctr" eaLnBrk="1" hangingPunct="1">
              <a:buFontTx/>
              <a:buNone/>
            </a:pPr>
            <a:endParaRPr lang="pt-BR" altLang="es-ES">
              <a:solidFill>
                <a:srgbClr val="000000"/>
              </a:solidFill>
              <a:latin typeface="Tahoma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i="1" dirty="0">
                <a:latin typeface="Calibri" charset="0"/>
              </a:rPr>
              <a:t>O que são Redes </a:t>
            </a:r>
            <a:r>
              <a:rPr lang="pt-BR" altLang="es-ES" i="1" dirty="0" smtClean="0">
                <a:latin typeface="Calibri" charset="0"/>
              </a:rPr>
              <a:t>neuronais</a:t>
            </a:r>
            <a:r>
              <a:rPr lang="en-GB" altLang="es-ES" dirty="0" smtClean="0">
                <a:latin typeface="Calibri" charset="0"/>
              </a:rPr>
              <a:t>?</a:t>
            </a:r>
            <a:endParaRPr lang="en-GB" altLang="es-ES" dirty="0">
              <a:latin typeface="Calibri" charset="0"/>
            </a:endParaRP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buFont typeface="Arial" charset="0"/>
              <a:buChar char="•"/>
            </a:pPr>
            <a:r>
              <a:rPr lang="pt-BR" altLang="es-ES">
                <a:latin typeface="Calibri" charset="0"/>
              </a:rPr>
              <a:t>Modelos do cérebro e do sistema nervoso</a:t>
            </a:r>
          </a:p>
          <a:p>
            <a:pPr eaLnBrk="1" hangingPunct="1">
              <a:buFont typeface="Arial" charset="0"/>
              <a:buChar char="•"/>
            </a:pPr>
            <a:r>
              <a:rPr lang="pt-BR" altLang="es-ES">
                <a:latin typeface="Calibri" charset="0"/>
              </a:rPr>
              <a:t>Alto grau de  paralelização</a:t>
            </a:r>
          </a:p>
          <a:p>
            <a:pPr lvl="1" eaLnBrk="1" hangingPunct="1">
              <a:buFont typeface="Arial" charset="0"/>
              <a:buChar char="•"/>
            </a:pPr>
            <a:r>
              <a:rPr lang="pt-BR" altLang="es-ES">
                <a:latin typeface="Calibri" charset="0"/>
              </a:rPr>
              <a:t>Processamento de informação muito mais como e cérebro do que como um computador serial</a:t>
            </a:r>
          </a:p>
          <a:p>
            <a:pPr eaLnBrk="1" hangingPunct="1">
              <a:buFont typeface="Arial" charset="0"/>
              <a:buChar char="•"/>
            </a:pPr>
            <a:r>
              <a:rPr lang="pt-BR" altLang="es-ES">
                <a:latin typeface="Calibri" charset="0"/>
              </a:rPr>
              <a:t>Aprendizagem</a:t>
            </a:r>
          </a:p>
          <a:p>
            <a:pPr eaLnBrk="1" hangingPunct="1">
              <a:buFont typeface="Arial" charset="0"/>
              <a:buChar char="•"/>
            </a:pPr>
            <a:r>
              <a:rPr lang="pt-BR" altLang="es-ES">
                <a:latin typeface="Calibri" charset="0"/>
              </a:rPr>
              <a:t>Princípios muito simples</a:t>
            </a:r>
          </a:p>
          <a:p>
            <a:pPr eaLnBrk="1" hangingPunct="1">
              <a:buFont typeface="Arial" charset="0"/>
              <a:buChar char="•"/>
            </a:pPr>
            <a:r>
              <a:rPr lang="pt-BR" altLang="es-ES">
                <a:latin typeface="Calibri" charset="0"/>
              </a:rPr>
              <a:t>Comportamentos muito complexos</a:t>
            </a:r>
          </a:p>
          <a:p>
            <a:pPr eaLnBrk="1" hangingPunct="1">
              <a:buFont typeface="Arial" charset="0"/>
              <a:buChar char="•"/>
            </a:pPr>
            <a:r>
              <a:rPr lang="pt-BR" altLang="es-ES">
                <a:latin typeface="Calibri" charset="0"/>
              </a:rPr>
              <a:t>Aplicações</a:t>
            </a:r>
          </a:p>
          <a:p>
            <a:pPr lvl="1" eaLnBrk="1" hangingPunct="1">
              <a:buFont typeface="Arial" charset="0"/>
              <a:buChar char="•"/>
            </a:pPr>
            <a:r>
              <a:rPr lang="pt-BR" altLang="es-ES">
                <a:latin typeface="Calibri" charset="0"/>
              </a:rPr>
              <a:t>Poderosos solucionadores de problemas</a:t>
            </a:r>
          </a:p>
          <a:p>
            <a:pPr lvl="1" eaLnBrk="1" hangingPunct="1">
              <a:buFont typeface="Arial" charset="0"/>
              <a:buChar char="•"/>
            </a:pPr>
            <a:r>
              <a:rPr lang="pt-BR" altLang="es-ES">
                <a:latin typeface="Calibri" charset="0"/>
              </a:rPr>
              <a:t>Modelos biológicos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sz="4000" dirty="0">
                <a:latin typeface="Calibri" charset="0"/>
              </a:rPr>
              <a:t>Regra de </a:t>
            </a:r>
            <a:r>
              <a:rPr lang="pt-BR" altLang="es-ES" sz="4000" dirty="0" err="1">
                <a:latin typeface="Calibri" charset="0"/>
              </a:rPr>
              <a:t>Hebb</a:t>
            </a:r>
            <a:endParaRPr lang="pt-BR" altLang="es-ES" sz="4000" dirty="0">
              <a:latin typeface="Calibri" charset="0"/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pt-BR" altLang="es-ES" b="1" dirty="0">
                <a:solidFill>
                  <a:srgbClr val="3737CC"/>
                </a:solidFill>
                <a:latin typeface="Calibri" charset="0"/>
              </a:rPr>
              <a:t>Em termos práticos</a:t>
            </a:r>
            <a:r>
              <a:rPr lang="pt-BR" altLang="es-ES" dirty="0">
                <a:solidFill>
                  <a:srgbClr val="3737CC"/>
                </a:solidFill>
                <a:latin typeface="Calibri" charset="0"/>
              </a:rPr>
              <a:t>:</a:t>
            </a:r>
          </a:p>
          <a:p>
            <a:pPr marL="457200" lvl="1" indent="-457200" algn="just"/>
            <a:r>
              <a:rPr lang="pt-BR" altLang="es-ES" sz="2800" dirty="0">
                <a:latin typeface="Calibri" charset="0"/>
              </a:rPr>
              <a:t>Se dois neurônios em cada lado de uma sinapse (conexão) </a:t>
            </a:r>
            <a:r>
              <a:rPr lang="pt-BR" altLang="es-ES" sz="2800" b="1" dirty="0">
                <a:solidFill>
                  <a:srgbClr val="CC0066"/>
                </a:solidFill>
                <a:latin typeface="Calibri" charset="0"/>
              </a:rPr>
              <a:t>são ativados simultaneamente </a:t>
            </a:r>
            <a:r>
              <a:rPr lang="pt-BR" altLang="es-ES" sz="2800" dirty="0">
                <a:latin typeface="Calibri" charset="0"/>
              </a:rPr>
              <a:t>(sincronamente), então a “força” daquela </a:t>
            </a:r>
            <a:r>
              <a:rPr lang="pt-BR" altLang="es-ES" sz="2800" b="1" dirty="0">
                <a:solidFill>
                  <a:srgbClr val="F79F02"/>
                </a:solidFill>
                <a:latin typeface="Calibri" charset="0"/>
              </a:rPr>
              <a:t>sinapse deve ser </a:t>
            </a:r>
            <a:r>
              <a:rPr lang="pt-BR" altLang="es-ES" sz="2800" b="1" dirty="0" smtClean="0">
                <a:solidFill>
                  <a:srgbClr val="F79F02"/>
                </a:solidFill>
                <a:latin typeface="Calibri" charset="0"/>
              </a:rPr>
              <a:t>aumentada</a:t>
            </a:r>
          </a:p>
          <a:p>
            <a:pPr marL="457200" lvl="1" indent="-457200" algn="just"/>
            <a:r>
              <a:rPr lang="pt-BR" altLang="es-ES" sz="2800" dirty="0" smtClean="0">
                <a:solidFill>
                  <a:srgbClr val="000000"/>
                </a:solidFill>
                <a:latin typeface="Calibri" charset="0"/>
              </a:rPr>
              <a:t>Se </a:t>
            </a:r>
            <a:r>
              <a:rPr lang="pt-BR" altLang="es-ES" sz="2800" dirty="0">
                <a:solidFill>
                  <a:srgbClr val="000000"/>
                </a:solidFill>
                <a:latin typeface="Calibri" charset="0"/>
              </a:rPr>
              <a:t>dois neurônios em cada lado de uma sinapse </a:t>
            </a:r>
            <a:r>
              <a:rPr lang="pt-BR" altLang="es-ES" sz="2800" b="1" dirty="0">
                <a:solidFill>
                  <a:srgbClr val="CC0066"/>
                </a:solidFill>
                <a:latin typeface="Calibri" charset="0"/>
              </a:rPr>
              <a:t>são ativados assincronamente</a:t>
            </a:r>
            <a:r>
              <a:rPr lang="pt-BR" altLang="es-ES" sz="2800" dirty="0">
                <a:solidFill>
                  <a:srgbClr val="000000"/>
                </a:solidFill>
                <a:latin typeface="Calibri" charset="0"/>
              </a:rPr>
              <a:t>, então aquela </a:t>
            </a:r>
            <a:r>
              <a:rPr lang="pt-BR" altLang="es-ES" sz="2800" b="1" dirty="0">
                <a:solidFill>
                  <a:srgbClr val="F79F02"/>
                </a:solidFill>
                <a:latin typeface="Calibri" charset="0"/>
              </a:rPr>
              <a:t>sinapse dever ser enfraquecida</a:t>
            </a:r>
            <a:endParaRPr lang="pt-BR" altLang="es-ES" sz="2800" dirty="0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/>
            <a:r>
              <a:rPr lang="pt-BR" altLang="es-ES">
                <a:latin typeface="Calibri" charset="0"/>
              </a:rPr>
              <a:t>Aprendizagem de Hopfield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buFont typeface="Arial" charset="0"/>
              <a:buChar char="•"/>
            </a:pPr>
            <a:r>
              <a:rPr lang="pt-BR" altLang="es-ES">
                <a:latin typeface="Calibri" charset="0"/>
              </a:rPr>
              <a:t>A aprendizagem de Hopfield baseia-se no sistema olfativo de uma lesma de jardim modelado em um sistema computacional de elementos de processamento interconectados buscando a energia mínima para o sistema.</a:t>
            </a:r>
          </a:p>
          <a:p>
            <a:pPr algn="just" eaLnBrk="1" hangingPunct="1">
              <a:buFont typeface="Arial" charset="0"/>
              <a:buChar char="•"/>
            </a:pPr>
            <a:r>
              <a:rPr lang="pt-BR" altLang="es-ES">
                <a:latin typeface="Calibri" charset="0"/>
              </a:rPr>
              <a:t>O funcionamento dos neurônios é uma operação de patamar e a memória consiste em informação armazenada nas conexões entre neurônios.</a:t>
            </a:r>
          </a:p>
        </p:txBody>
      </p:sp>
      <p:sp>
        <p:nvSpPr>
          <p:cNvPr id="56322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56323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0BE40757-6A21-104E-89E3-CF57B6EE0B52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41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dirty="0">
                <a:solidFill>
                  <a:schemeClr val="tx1"/>
                </a:solidFill>
                <a:latin typeface="Calibri" charset="0"/>
              </a:rPr>
              <a:t>Aprendizagem competitiva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algn="just" eaLnBrk="1" hangingPunct="1">
              <a:buFont typeface="Arial" charset="0"/>
              <a:buChar char="•"/>
            </a:pPr>
            <a:r>
              <a:rPr lang="pt-BR" altLang="es-ES" sz="3200" dirty="0">
                <a:latin typeface="Calibri" charset="0"/>
              </a:rPr>
              <a:t>Regra de aprendizagem na qual os elementos de processamento competem para responder a um dado estímulo</a:t>
            </a:r>
          </a:p>
          <a:p>
            <a:pPr lvl="1" algn="just" eaLnBrk="1" hangingPunct="1">
              <a:buFont typeface="Arial" charset="0"/>
              <a:buChar char="•"/>
            </a:pPr>
            <a:r>
              <a:rPr lang="pt-BR" altLang="es-ES" sz="3200" dirty="0">
                <a:latin typeface="Calibri" charset="0"/>
              </a:rPr>
              <a:t>O vencedor adapta-se para tornar-se ainda mais próximo ao estímulo</a:t>
            </a:r>
            <a:endParaRPr lang="pt-BR" altLang="es-ES" dirty="0">
              <a:latin typeface="Calibri" charset="0"/>
            </a:endParaRPr>
          </a:p>
        </p:txBody>
      </p:sp>
      <p:sp>
        <p:nvSpPr>
          <p:cNvPr id="57346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57347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784296FC-FC5F-3C48-80ED-9C850BE8A0DF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42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dirty="0">
                <a:solidFill>
                  <a:schemeClr val="tx1"/>
                </a:solidFill>
                <a:latin typeface="Calibri" charset="0"/>
              </a:rPr>
              <a:t>Aprendizagem competitiva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algn="just" eaLnBrk="1" hangingPunct="1">
              <a:buFont typeface="Arial" charset="0"/>
              <a:buChar char="•"/>
            </a:pPr>
            <a:r>
              <a:rPr lang="pt-BR" altLang="es-ES" sz="2800" dirty="0">
                <a:latin typeface="Calibri" charset="0"/>
              </a:rPr>
              <a:t>A frase que caracteriza este tipo de aprendizagem é </a:t>
            </a:r>
            <a:r>
              <a:rPr lang="en-US" altLang="es-ES" sz="2800" b="1" dirty="0" smtClean="0">
                <a:latin typeface="Calibri" charset="0"/>
              </a:rPr>
              <a:t>“</a:t>
            </a:r>
            <a:r>
              <a:rPr lang="pt-BR" altLang="es-ES" sz="2800" b="1" dirty="0" smtClean="0">
                <a:latin typeface="Calibri" charset="0"/>
              </a:rPr>
              <a:t>o </a:t>
            </a:r>
            <a:r>
              <a:rPr lang="pt-BR" altLang="es-ES" sz="2800" b="1" dirty="0">
                <a:latin typeface="Calibri" charset="0"/>
              </a:rPr>
              <a:t>vencedor leva </a:t>
            </a:r>
            <a:r>
              <a:rPr lang="pt-BR" altLang="es-ES" sz="2800" b="1" dirty="0" smtClean="0">
                <a:latin typeface="Calibri" charset="0"/>
              </a:rPr>
              <a:t>tudo</a:t>
            </a:r>
            <a:r>
              <a:rPr lang="en-US" altLang="es-ES" sz="2800" b="1" dirty="0" smtClean="0">
                <a:latin typeface="Calibri" charset="0"/>
              </a:rPr>
              <a:t>”.</a:t>
            </a:r>
            <a:endParaRPr lang="pt-BR" altLang="es-ES" sz="2800" dirty="0">
              <a:latin typeface="Calibri" charset="0"/>
            </a:endParaRPr>
          </a:p>
          <a:p>
            <a:pPr lvl="1" algn="just" eaLnBrk="1" hangingPunct="1">
              <a:buFont typeface="Arial" charset="0"/>
              <a:buChar char="•"/>
            </a:pPr>
            <a:r>
              <a:rPr lang="pt-BR" altLang="es-ES" sz="2800" dirty="0">
                <a:latin typeface="Calibri" charset="0"/>
              </a:rPr>
              <a:t>Para que isto ocorra as unidades de saída são completamente conectadas umas às outras, sendo que os pesos destas conexões são todos negativos</a:t>
            </a:r>
          </a:p>
          <a:p>
            <a:pPr lvl="1" algn="just" eaLnBrk="1" hangingPunct="1">
              <a:buFont typeface="Arial" charset="0"/>
              <a:buChar char="•"/>
            </a:pPr>
            <a:r>
              <a:rPr lang="pt-BR" altLang="es-ES" sz="2800" dirty="0">
                <a:latin typeface="Calibri" charset="0"/>
              </a:rPr>
              <a:t>Com estes pesos cada elemento procura inibir a ativação de todos os demais elementos</a:t>
            </a:r>
          </a:p>
          <a:p>
            <a:pPr lvl="1" algn="just" eaLnBrk="1" hangingPunct="1">
              <a:buFont typeface="Arial" charset="0"/>
              <a:buChar char="•"/>
            </a:pPr>
            <a:r>
              <a:rPr lang="pt-BR" altLang="es-ES" sz="2800" dirty="0">
                <a:latin typeface="Calibri" charset="0"/>
              </a:rPr>
              <a:t>Este tipo de conexão leva a tendências de vitória irresistíveis</a:t>
            </a:r>
          </a:p>
        </p:txBody>
      </p:sp>
      <p:sp>
        <p:nvSpPr>
          <p:cNvPr id="58370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58371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E25322BF-9646-9749-931B-3B3CC00C39F1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43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/>
            <a:r>
              <a:rPr lang="pt-BR" altLang="es-ES">
                <a:solidFill>
                  <a:schemeClr val="tx1"/>
                </a:solidFill>
                <a:latin typeface="Calibri" charset="0"/>
              </a:rPr>
              <a:t>Aprendizagem supervisionada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buFont typeface="Arial" charset="0"/>
              <a:buChar char="•"/>
            </a:pPr>
            <a:r>
              <a:rPr lang="pt-BR" altLang="es-ES" sz="3600" dirty="0">
                <a:latin typeface="Calibri" charset="0"/>
              </a:rPr>
              <a:t>Para cada estímulo a rede se </a:t>
            </a:r>
            <a:r>
              <a:rPr lang="pt-BR" altLang="es-ES" sz="3600" b="1" dirty="0">
                <a:solidFill>
                  <a:srgbClr val="7030A0"/>
                </a:solidFill>
                <a:latin typeface="Calibri" charset="0"/>
              </a:rPr>
              <a:t>adapta</a:t>
            </a:r>
            <a:r>
              <a:rPr lang="pt-BR" altLang="es-ES" sz="3600" dirty="0">
                <a:latin typeface="Calibri" charset="0"/>
              </a:rPr>
              <a:t> para </a:t>
            </a:r>
            <a:r>
              <a:rPr lang="pt-BR" altLang="es-ES" sz="3600" b="1" dirty="0">
                <a:solidFill>
                  <a:srgbClr val="7030A0"/>
                </a:solidFill>
                <a:latin typeface="Calibri" charset="0"/>
              </a:rPr>
              <a:t>gerar</a:t>
            </a:r>
            <a:r>
              <a:rPr lang="pt-BR" altLang="es-ES" sz="3600" dirty="0">
                <a:latin typeface="Calibri" charset="0"/>
              </a:rPr>
              <a:t> uma saída próxima do estímulo de </a:t>
            </a:r>
            <a:r>
              <a:rPr lang="pt-BR" altLang="es-ES" sz="3600" dirty="0" smtClean="0">
                <a:latin typeface="Calibri" charset="0"/>
              </a:rPr>
              <a:t>saída.</a:t>
            </a:r>
            <a:endParaRPr lang="pt-BR" altLang="es-ES" sz="3600" dirty="0">
              <a:latin typeface="Calibri" charset="0"/>
            </a:endParaRPr>
          </a:p>
          <a:p>
            <a:pPr algn="just" eaLnBrk="1" hangingPunct="1">
              <a:buFont typeface="Arial" charset="0"/>
              <a:buChar char="•"/>
            </a:pPr>
            <a:r>
              <a:rPr lang="pt-BR" altLang="es-ES" sz="3600" dirty="0">
                <a:latin typeface="Calibri" charset="0"/>
              </a:rPr>
              <a:t>Pode ser dos tipos:</a:t>
            </a:r>
          </a:p>
          <a:p>
            <a:pPr lvl="1" algn="just" eaLnBrk="1" hangingPunct="1">
              <a:buFont typeface="Arial" charset="0"/>
              <a:buChar char="•"/>
            </a:pPr>
            <a:r>
              <a:rPr lang="pt-BR" altLang="es-ES" sz="3200" dirty="0">
                <a:latin typeface="Calibri" charset="0"/>
              </a:rPr>
              <a:t>Regra Delta</a:t>
            </a:r>
          </a:p>
          <a:p>
            <a:pPr lvl="1" eaLnBrk="1" hangingPunct="1">
              <a:spcBef>
                <a:spcPts val="1200"/>
              </a:spcBef>
              <a:spcAft>
                <a:spcPts val="300"/>
              </a:spcAft>
              <a:buFont typeface="Arial" charset="0"/>
              <a:buChar char="•"/>
            </a:pPr>
            <a:r>
              <a:rPr lang="pt-BR" altLang="es-ES" sz="3200" dirty="0" err="1" smtClean="0">
                <a:latin typeface="Calibri" charset="0"/>
              </a:rPr>
              <a:t>Backpropagation</a:t>
            </a:r>
            <a:endParaRPr lang="pt-BR" altLang="es-ES" sz="3200" dirty="0">
              <a:latin typeface="Calibri" charset="0"/>
            </a:endParaRPr>
          </a:p>
          <a:p>
            <a:pPr lvl="2" eaLnBrk="1" hangingPunct="1">
              <a:spcBef>
                <a:spcPts val="1200"/>
              </a:spcBef>
              <a:spcAft>
                <a:spcPts val="300"/>
              </a:spcAft>
              <a:buFont typeface="Arial" charset="0"/>
              <a:buChar char="•"/>
            </a:pPr>
            <a:r>
              <a:rPr lang="pt-BR" altLang="es-ES" sz="2400" dirty="0">
                <a:latin typeface="Calibri" charset="0"/>
              </a:rPr>
              <a:t>Delta Barra Delta</a:t>
            </a:r>
          </a:p>
          <a:p>
            <a:pPr lvl="2" eaLnBrk="1" hangingPunct="1">
              <a:spcBef>
                <a:spcPts val="1200"/>
              </a:spcBef>
              <a:spcAft>
                <a:spcPts val="300"/>
              </a:spcAft>
              <a:buFont typeface="Arial" charset="0"/>
              <a:buChar char="•"/>
            </a:pPr>
            <a:r>
              <a:rPr lang="pt-BR" altLang="es-ES" sz="2400" dirty="0">
                <a:latin typeface="Calibri" charset="0"/>
              </a:rPr>
              <a:t>Delta Barra Delta Estendida</a:t>
            </a:r>
          </a:p>
        </p:txBody>
      </p:sp>
      <p:sp>
        <p:nvSpPr>
          <p:cNvPr id="59394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59395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201C7AAC-96D5-DE4E-9922-347AC9FA56C1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44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dirty="0">
                <a:solidFill>
                  <a:schemeClr val="tx1"/>
                </a:solidFill>
                <a:latin typeface="Calibri" charset="0"/>
              </a:rPr>
              <a:t>Regra Delta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pt-BR" altLang="es-ES" sz="3200" dirty="0">
                <a:latin typeface="Calibri" charset="0"/>
              </a:rPr>
              <a:t>Algoritmo que fornece </a:t>
            </a:r>
            <a:r>
              <a:rPr lang="pt-BR" altLang="es-ES" sz="3200" b="1" dirty="0">
                <a:solidFill>
                  <a:srgbClr val="7030A0"/>
                </a:solidFill>
                <a:latin typeface="Calibri" charset="0"/>
              </a:rPr>
              <a:t>convergência</a:t>
            </a:r>
            <a:r>
              <a:rPr lang="pt-BR" altLang="es-ES" sz="3200" dirty="0">
                <a:latin typeface="Calibri" charset="0"/>
              </a:rPr>
              <a:t> para o único conjunto de pesos que dá o </a:t>
            </a:r>
            <a:r>
              <a:rPr lang="pt-BR" altLang="es-ES" sz="3200" b="1" dirty="0">
                <a:solidFill>
                  <a:srgbClr val="7030A0"/>
                </a:solidFill>
                <a:latin typeface="Calibri" charset="0"/>
              </a:rPr>
              <a:t>menor erro quadrático médio </a:t>
            </a:r>
            <a:r>
              <a:rPr lang="pt-BR" altLang="es-ES" sz="3200" dirty="0">
                <a:latin typeface="Calibri" charset="0"/>
              </a:rPr>
              <a:t>entre as saídas desejadas e obtidas para o conjunto do </a:t>
            </a:r>
            <a:r>
              <a:rPr lang="pt-BR" altLang="es-ES" sz="3200" dirty="0" smtClean="0">
                <a:latin typeface="Calibri" charset="0"/>
              </a:rPr>
              <a:t>exemplo.</a:t>
            </a:r>
            <a:endParaRPr lang="pt-BR" altLang="es-ES" sz="3200" dirty="0">
              <a:latin typeface="Calibri" charset="0"/>
            </a:endParaRPr>
          </a:p>
        </p:txBody>
      </p:sp>
      <p:sp>
        <p:nvSpPr>
          <p:cNvPr id="60418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60419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E115F0D6-53EA-D047-B9C9-A4B379372322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45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dirty="0">
                <a:latin typeface="Calibri" charset="0"/>
              </a:rPr>
              <a:t>Regra Delta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515" name="Rectangle 3"/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 eaLnBrk="1" hangingPunct="1">
                  <a:buFont typeface="Arial" charset="0"/>
                  <a:buChar char="•"/>
                </a:pPr>
                <a:r>
                  <a:rPr lang="pt-BR" altLang="es-ES" sz="3200" dirty="0">
                    <a:latin typeface="Calibri" charset="0"/>
                  </a:rPr>
                  <a:t>Baseia-se na modificação dos pesos das conexões para reduzir a diferença (</a:t>
                </a:r>
                <a:r>
                  <a:rPr lang="pt-BR" altLang="es-ES" sz="3200" dirty="0" smtClean="0">
                    <a:latin typeface="Calibri" charset="0"/>
                  </a:rPr>
                  <a:t>delta, </a:t>
                </a:r>
                <a14:m>
                  <m:oMath xmlns:m="http://schemas.openxmlformats.org/officeDocument/2006/math">
                    <m:r>
                      <a:rPr lang="pt-BR" altLang="es-ES" sz="3200" i="1" dirty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</m:oMath>
                </a14:m>
                <a:r>
                  <a:rPr lang="pt-BR" altLang="es-ES" sz="3200" dirty="0">
                    <a:latin typeface="Calibri" charset="0"/>
                  </a:rPr>
                  <a:t>) entre a saída desejada e a saída real de um elemento de processamento</a:t>
                </a:r>
              </a:p>
              <a:p>
                <a:pPr algn="just" eaLnBrk="1" hangingPunct="1">
                  <a:buFont typeface="Arial" charset="0"/>
                  <a:buChar char="•"/>
                </a:pPr>
                <a:r>
                  <a:rPr lang="pt-BR" altLang="es-ES" sz="3200" dirty="0">
                    <a:latin typeface="Calibri" charset="0"/>
                  </a:rPr>
                  <a:t>As modificações minimizam o erro médio quadrático da Rede</a:t>
                </a:r>
              </a:p>
            </p:txBody>
          </p:sp>
        </mc:Choice>
        <mc:Fallback xmlns="">
          <p:sp>
            <p:nvSpPr>
              <p:cNvPr id="645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777" t="-2941" r="-2009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42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61443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DBE80B9F-45D8-1746-81D8-6276CEB33F85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46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pt-BR" altLang="es-ES">
                <a:latin typeface="Calibri" charset="0"/>
              </a:rPr>
              <a:t>Regra Delta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buFont typeface="Arial" charset="0"/>
              <a:buChar char="•"/>
            </a:pPr>
            <a:r>
              <a:rPr lang="pt-BR" altLang="es-ES" sz="3200">
                <a:latin typeface="Calibri" charset="0"/>
              </a:rPr>
              <a:t>O erro delta da camada de saída é transformado pela derivada da função de transferência e é usado na camada anterior da Rede para ajustar o peso das conexões de entrada</a:t>
            </a:r>
          </a:p>
          <a:p>
            <a:pPr algn="just" eaLnBrk="1" hangingPunct="1">
              <a:buFont typeface="Arial" charset="0"/>
              <a:buChar char="•"/>
            </a:pPr>
            <a:r>
              <a:rPr lang="pt-BR" altLang="es-ES" sz="3200">
                <a:latin typeface="Calibri" charset="0"/>
              </a:rPr>
              <a:t>O erro é propagado para trás para as camadas anteriores, uma de cada vez, até atingir a camada de entrada</a:t>
            </a:r>
          </a:p>
        </p:txBody>
      </p:sp>
      <p:sp>
        <p:nvSpPr>
          <p:cNvPr id="62466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62467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A81BF080-A400-8642-A157-1F9AC4C81C4E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47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altLang="es-ES" sz="4000" dirty="0">
                <a:latin typeface="Calibri" charset="0"/>
              </a:rPr>
              <a:t>Regra do Gradiente Descendente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buFont typeface="Arial" charset="0"/>
              <a:buChar char="•"/>
            </a:pPr>
            <a:r>
              <a:rPr lang="pt-BR" altLang="es-ES" sz="3200">
                <a:latin typeface="Calibri" charset="0"/>
              </a:rPr>
              <a:t>Semelhante à Regra Delta pois também usa a derivada da função de transferência para modificar o erro delta</a:t>
            </a:r>
          </a:p>
          <a:p>
            <a:pPr algn="just" eaLnBrk="1" hangingPunct="1">
              <a:buFont typeface="Arial" charset="0"/>
              <a:buChar char="•"/>
            </a:pPr>
            <a:r>
              <a:rPr lang="pt-BR" altLang="es-ES" sz="3200">
                <a:latin typeface="Calibri" charset="0"/>
              </a:rPr>
              <a:t>A diferença é o uso de uma constante de proporcionalidade da taxa de aprendizagem juntada ao fator final de modificação</a:t>
            </a:r>
          </a:p>
          <a:p>
            <a:pPr algn="just" eaLnBrk="1" hangingPunct="1">
              <a:buFont typeface="Arial" charset="0"/>
              <a:buChar char="•"/>
            </a:pPr>
            <a:r>
              <a:rPr lang="pt-BR" altLang="es-ES" sz="3200">
                <a:latin typeface="Calibri" charset="0"/>
              </a:rPr>
              <a:t>Converge mais lentamente que a Regra Delta</a:t>
            </a:r>
          </a:p>
        </p:txBody>
      </p:sp>
      <p:sp>
        <p:nvSpPr>
          <p:cNvPr id="63490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pt-BR" dirty="0"/>
          </a:p>
        </p:txBody>
      </p:sp>
      <p:sp>
        <p:nvSpPr>
          <p:cNvPr id="63491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EE215F09-4CDA-C94E-9C88-0BDD1485503D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48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dirty="0">
                <a:solidFill>
                  <a:schemeClr val="tx1"/>
                </a:solidFill>
                <a:latin typeface="Calibri" charset="0"/>
              </a:rPr>
              <a:t>Estratégia de Aprendizagem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pt-BR" altLang="es-ES" sz="3200" dirty="0">
                <a:latin typeface="Calibri" charset="0"/>
              </a:rPr>
              <a:t>A regra de aprendizagem especifica a maneira como os pesos se adaptam em resposta aos exemplos de treinamento (estímulos de entrada)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pt-BR" altLang="es-ES" sz="3200" dirty="0">
                <a:latin typeface="Calibri" charset="0"/>
              </a:rPr>
              <a:t>Parâmetros que governam a regra de aprendizagem podem variar com o tempo, à medida que a aprendizagem progride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pt-BR" altLang="es-ES" sz="3200" dirty="0">
                <a:latin typeface="Calibri" charset="0"/>
              </a:rPr>
              <a:t>O controle dessa variação de parâmetros é chamado de Estratégia de Aprendizagem ("</a:t>
            </a:r>
            <a:r>
              <a:rPr lang="pt-BR" altLang="es-ES" sz="3200" dirty="0" err="1">
                <a:latin typeface="Calibri" charset="0"/>
              </a:rPr>
              <a:t>learning</a:t>
            </a:r>
            <a:r>
              <a:rPr lang="pt-BR" altLang="es-ES" sz="3200" dirty="0">
                <a:latin typeface="Calibri" charset="0"/>
              </a:rPr>
              <a:t> schedule“)</a:t>
            </a:r>
            <a:br>
              <a:rPr lang="pt-BR" altLang="es-ES" sz="3200" dirty="0">
                <a:latin typeface="Calibri" charset="0"/>
              </a:rPr>
            </a:br>
            <a:r>
              <a:rPr lang="pt-BR" altLang="es-ES" sz="3200" dirty="0">
                <a:latin typeface="Calibri" charset="0"/>
              </a:rPr>
              <a:t/>
            </a:r>
            <a:br>
              <a:rPr lang="pt-BR" altLang="es-ES" sz="3200" dirty="0">
                <a:latin typeface="Calibri" charset="0"/>
              </a:rPr>
            </a:br>
            <a:endParaRPr lang="pt-BR" altLang="es-ES" sz="3200" dirty="0">
              <a:latin typeface="Calibri" charset="0"/>
            </a:endParaRPr>
          </a:p>
        </p:txBody>
      </p:sp>
      <p:sp>
        <p:nvSpPr>
          <p:cNvPr id="66562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pt-BR" dirty="0"/>
              <a:t>Aprendizagem Supervisionada</a:t>
            </a:r>
          </a:p>
        </p:txBody>
      </p:sp>
      <p:sp>
        <p:nvSpPr>
          <p:cNvPr id="66563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13BADD8E-B9AD-594A-A37D-5D5775496E2D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49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dirty="0">
                <a:latin typeface="Calibri" charset="0"/>
              </a:rPr>
              <a:t>Redes </a:t>
            </a:r>
            <a:r>
              <a:rPr lang="pt-BR" altLang="es-ES" dirty="0" smtClean="0">
                <a:latin typeface="Calibri" charset="0"/>
              </a:rPr>
              <a:t>neuronais </a:t>
            </a:r>
            <a:r>
              <a:rPr lang="pt-BR" altLang="es-ES" dirty="0">
                <a:latin typeface="Calibri" charset="0"/>
              </a:rPr>
              <a:t>biológicas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pt-BR" altLang="es-ES" sz="3600">
                <a:latin typeface="Calibri" charset="0"/>
              </a:rPr>
              <a:t>Pombos como especialistas em arte </a:t>
            </a:r>
            <a:r>
              <a:rPr lang="pt-BR" altLang="es-ES">
                <a:latin typeface="Calibri" charset="0"/>
              </a:rPr>
              <a:t>(Watanabe </a:t>
            </a:r>
            <a:r>
              <a:rPr lang="pt-BR" altLang="es-ES" i="1">
                <a:latin typeface="Calibri" charset="0"/>
              </a:rPr>
              <a:t>et al.</a:t>
            </a:r>
            <a:r>
              <a:rPr lang="pt-BR" altLang="es-ES">
                <a:latin typeface="Calibri" charset="0"/>
              </a:rPr>
              <a:t> 1995)</a:t>
            </a:r>
          </a:p>
          <a:p>
            <a:pPr lvl="1" eaLnBrk="1" hangingPunct="1">
              <a:buFont typeface="Arial" charset="0"/>
              <a:buChar char="•"/>
            </a:pPr>
            <a:r>
              <a:rPr lang="pt-BR" altLang="es-ES" sz="3200">
                <a:latin typeface="Calibri" charset="0"/>
              </a:rPr>
              <a:t>Experimento:</a:t>
            </a:r>
          </a:p>
          <a:p>
            <a:pPr lvl="2" eaLnBrk="1" hangingPunct="1">
              <a:buFont typeface="Arial" charset="0"/>
              <a:buChar char="•"/>
            </a:pPr>
            <a:r>
              <a:rPr lang="pt-BR" altLang="es-ES" sz="2800">
                <a:latin typeface="Calibri" charset="0"/>
              </a:rPr>
              <a:t>Pombos em uma caixa de Skinner</a:t>
            </a:r>
          </a:p>
          <a:p>
            <a:pPr lvl="2" eaLnBrk="1" hangingPunct="1">
              <a:buFont typeface="Arial" charset="0"/>
              <a:buChar char="•"/>
            </a:pPr>
            <a:r>
              <a:rPr lang="pt-BR" altLang="es-ES" sz="2800">
                <a:latin typeface="Calibri" charset="0"/>
              </a:rPr>
              <a:t>São apresentadas pinturas de dois diferentes artistas  (e.g. Chagall / Van Gogh)</a:t>
            </a:r>
          </a:p>
          <a:p>
            <a:pPr lvl="2" eaLnBrk="1" hangingPunct="1">
              <a:buFont typeface="Arial" charset="0"/>
              <a:buChar char="•"/>
            </a:pPr>
            <a:r>
              <a:rPr lang="pt-BR" altLang="es-ES" sz="2800">
                <a:latin typeface="Calibri" charset="0"/>
              </a:rPr>
              <a:t>Pombos recebem uma recompensa quando apresentados a um particular artista (p. e. Van Gogh)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dirty="0">
                <a:solidFill>
                  <a:schemeClr val="tx1"/>
                </a:solidFill>
                <a:latin typeface="Calibri" charset="0"/>
              </a:rPr>
              <a:t>Propagação dos estímulos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pt-BR" altLang="es-ES" sz="3200" dirty="0">
                <a:latin typeface="Calibri" charset="0"/>
              </a:rPr>
              <a:t>Estímulos apresentados à camada de entrada podem se propagar aos elementos das demais camadas, com alimentação para diante em uma "</a:t>
            </a:r>
            <a:r>
              <a:rPr lang="pt-BR" altLang="es-ES" sz="3200" dirty="0" err="1">
                <a:latin typeface="Calibri" charset="0"/>
              </a:rPr>
              <a:t>feedforward</a:t>
            </a:r>
            <a:r>
              <a:rPr lang="pt-BR" altLang="es-ES" sz="3200" dirty="0">
                <a:latin typeface="Calibri" charset="0"/>
              </a:rPr>
              <a:t> network”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pt-BR" altLang="es-ES" sz="3200" dirty="0">
                <a:latin typeface="Calibri" charset="0"/>
              </a:rPr>
              <a:t> Cada elemento que receba um estímulo o propaga usando suas funções de soma e de propagação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pt-BR" altLang="es-ES" sz="3200" dirty="0">
                <a:latin typeface="Calibri" charset="0"/>
              </a:rPr>
              <a:t>Em alguns tipos de redes existe, também, propagação para trás ou retro alimentação caracterizando "</a:t>
            </a:r>
            <a:r>
              <a:rPr lang="pt-BR" altLang="es-ES" sz="3200" dirty="0" err="1">
                <a:latin typeface="Calibri" charset="0"/>
              </a:rPr>
              <a:t>backpropagation</a:t>
            </a:r>
            <a:r>
              <a:rPr lang="pt-BR" altLang="es-ES" sz="3200" dirty="0">
                <a:latin typeface="Calibri" charset="0"/>
              </a:rPr>
              <a:t> network"</a:t>
            </a:r>
            <a:br>
              <a:rPr lang="pt-BR" altLang="es-ES" sz="3200" dirty="0">
                <a:latin typeface="Calibri" charset="0"/>
              </a:rPr>
            </a:br>
            <a:endParaRPr lang="pt-BR" altLang="es-ES" sz="3200" dirty="0">
              <a:latin typeface="Calibri" charset="0"/>
            </a:endParaRPr>
          </a:p>
        </p:txBody>
      </p:sp>
      <p:sp>
        <p:nvSpPr>
          <p:cNvPr id="68610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pt-BR" dirty="0"/>
              <a:t>Propagação dos Estímulos</a:t>
            </a:r>
          </a:p>
        </p:txBody>
      </p:sp>
      <p:sp>
        <p:nvSpPr>
          <p:cNvPr id="68611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77D3C64D-2D23-B141-86A5-E3067189E97F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50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/>
            <a:r>
              <a:rPr lang="pt-BR" altLang="es-ES">
                <a:solidFill>
                  <a:schemeClr val="tx1"/>
                </a:solidFill>
                <a:latin typeface="Calibri" charset="0"/>
              </a:rPr>
              <a:t>Tipos de Redes ou Paradigmas de Redes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algn="just" eaLnBrk="1" hangingPunct="1">
              <a:buFont typeface="Arial" charset="0"/>
              <a:buChar char="•"/>
            </a:pPr>
            <a:r>
              <a:rPr lang="pt-BR" altLang="es-ES" sz="2200">
                <a:latin typeface="Calibri" charset="0"/>
              </a:rPr>
              <a:t>Hopfield</a:t>
            </a:r>
          </a:p>
          <a:p>
            <a:pPr lvl="1" algn="just" eaLnBrk="1" hangingPunct="1">
              <a:buFont typeface="Arial" charset="0"/>
              <a:buChar char="•"/>
            </a:pPr>
            <a:r>
              <a:rPr lang="pt-BR" altLang="es-ES" sz="2200">
                <a:latin typeface="Calibri" charset="0"/>
              </a:rPr>
              <a:t>Perceptron</a:t>
            </a:r>
          </a:p>
          <a:p>
            <a:pPr lvl="1" algn="just" eaLnBrk="1" hangingPunct="1">
              <a:buFont typeface="Arial" charset="0"/>
              <a:buChar char="•"/>
            </a:pPr>
            <a:r>
              <a:rPr lang="pt-BR" altLang="es-ES" sz="2200">
                <a:latin typeface="Calibri" charset="0"/>
              </a:rPr>
              <a:t>Retro Propagação</a:t>
            </a:r>
          </a:p>
          <a:p>
            <a:pPr lvl="1" algn="just" eaLnBrk="1" hangingPunct="1">
              <a:buFont typeface="Arial" charset="0"/>
              <a:buChar char="•"/>
            </a:pPr>
            <a:r>
              <a:rPr lang="pt-BR" altLang="es-ES" sz="2200">
                <a:latin typeface="Calibri" charset="0"/>
              </a:rPr>
              <a:t>Boltzmann</a:t>
            </a:r>
          </a:p>
          <a:p>
            <a:pPr lvl="1" algn="just" eaLnBrk="1" hangingPunct="1">
              <a:buFont typeface="Arial" charset="0"/>
              <a:buChar char="•"/>
            </a:pPr>
            <a:r>
              <a:rPr lang="pt-BR" altLang="es-ES" sz="2200">
                <a:latin typeface="Calibri" charset="0"/>
              </a:rPr>
              <a:t>Contra propagação</a:t>
            </a:r>
          </a:p>
          <a:p>
            <a:pPr lvl="1" algn="just" eaLnBrk="1" hangingPunct="1">
              <a:buFont typeface="Arial" charset="0"/>
              <a:buChar char="•"/>
            </a:pPr>
            <a:r>
              <a:rPr lang="pt-BR" altLang="es-ES" sz="2200">
                <a:latin typeface="Calibri" charset="0"/>
              </a:rPr>
              <a:t>Regressão Geral</a:t>
            </a:r>
          </a:p>
          <a:p>
            <a:pPr lvl="1" algn="just" eaLnBrk="1" hangingPunct="1">
              <a:buFont typeface="Arial" charset="0"/>
              <a:buChar char="•"/>
            </a:pPr>
            <a:r>
              <a:rPr lang="pt-BR" altLang="es-ES" sz="2200">
                <a:latin typeface="Calibri" charset="0"/>
              </a:rPr>
              <a:t>LVQ</a:t>
            </a:r>
          </a:p>
          <a:p>
            <a:pPr lvl="1" algn="just" eaLnBrk="1" hangingPunct="1">
              <a:buFont typeface="Arial" charset="0"/>
              <a:buChar char="•"/>
            </a:pPr>
            <a:r>
              <a:rPr lang="pt-BR" altLang="es-ES" sz="2200">
                <a:latin typeface="Calibri" charset="0"/>
              </a:rPr>
              <a:t>STN</a:t>
            </a:r>
          </a:p>
          <a:p>
            <a:pPr lvl="1" algn="just" eaLnBrk="1" hangingPunct="1">
              <a:buFont typeface="Arial" charset="0"/>
              <a:buChar char="•"/>
            </a:pPr>
            <a:r>
              <a:rPr lang="pt-BR" altLang="es-ES" sz="2200">
                <a:latin typeface="Calibri" charset="0"/>
              </a:rPr>
              <a:t>Base Radial</a:t>
            </a:r>
          </a:p>
          <a:p>
            <a:pPr lvl="1" algn="just" eaLnBrk="1" hangingPunct="1">
              <a:buFont typeface="Arial" charset="0"/>
              <a:buChar char="•"/>
            </a:pPr>
            <a:r>
              <a:rPr lang="pt-BR" altLang="es-ES" sz="2200">
                <a:latin typeface="Calibri" charset="0"/>
              </a:rPr>
              <a:t>PNN</a:t>
            </a:r>
            <a:endParaRPr lang="pt-BR" altLang="es-ES">
              <a:latin typeface="Calibri" charset="0"/>
            </a:endParaRPr>
          </a:p>
        </p:txBody>
      </p:sp>
      <p:sp>
        <p:nvSpPr>
          <p:cNvPr id="69634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pt-BR" dirty="0"/>
              <a:t>Listagem dos Tipos de Redes</a:t>
            </a:r>
          </a:p>
        </p:txBody>
      </p:sp>
      <p:sp>
        <p:nvSpPr>
          <p:cNvPr id="69635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01C4FBD9-D210-AE48-A8D5-FF1178B77998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51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6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pt-BR" altLang="es-ES" dirty="0" err="1">
                <a:latin typeface="Calibri" charset="0"/>
              </a:rPr>
              <a:t>Perceptron</a:t>
            </a:r>
            <a:endParaRPr lang="pt-BR" altLang="es-ES" dirty="0">
              <a:latin typeface="Calibri" charset="0"/>
            </a:endParaRPr>
          </a:p>
        </p:txBody>
      </p:sp>
      <p:sp>
        <p:nvSpPr>
          <p:cNvPr id="131079" name="Rectangle 7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10000"/>
              </a:lnSpc>
              <a:defRPr/>
            </a:pPr>
            <a:r>
              <a:rPr lang="pt-BR" sz="5500" dirty="0" smtClean="0"/>
              <a:t>Proposto por </a:t>
            </a:r>
            <a:r>
              <a:rPr lang="pt-BR" sz="5500" dirty="0" err="1" smtClean="0"/>
              <a:t>Rosenblatt</a:t>
            </a:r>
            <a:r>
              <a:rPr lang="pt-BR" sz="5500" dirty="0" smtClean="0"/>
              <a:t> (1959) para reconhecimento de letras maiúsculas do alfabeto.</a:t>
            </a:r>
            <a:endParaRPr lang="pt-BR" sz="4800" dirty="0" smtClean="0"/>
          </a:p>
          <a:p>
            <a:pPr algn="just">
              <a:lnSpc>
                <a:spcPct val="110000"/>
              </a:lnSpc>
              <a:defRPr/>
            </a:pPr>
            <a:r>
              <a:rPr lang="pt-BR" sz="5500" dirty="0" smtClean="0"/>
              <a:t>É uma rede direta consistindo de unidades binárias, que aprendem a classificar padrões através de aprendizado supervisionado</a:t>
            </a:r>
            <a:endParaRPr lang="pt-BR" sz="4800" dirty="0" smtClean="0"/>
          </a:p>
          <a:p>
            <a:pPr algn="just">
              <a:lnSpc>
                <a:spcPct val="110000"/>
              </a:lnSpc>
              <a:defRPr/>
            </a:pPr>
            <a:r>
              <a:rPr lang="pt-BR" sz="5500" dirty="0" smtClean="0"/>
              <a:t>Introduz formalmente uma lei de treinamento</a:t>
            </a:r>
            <a:endParaRPr lang="pt-BR" sz="4800" dirty="0" smtClean="0"/>
          </a:p>
          <a:p>
            <a:pPr marL="0" indent="0" algn="just">
              <a:lnSpc>
                <a:spcPct val="110000"/>
              </a:lnSpc>
              <a:buNone/>
              <a:defRPr/>
            </a:pPr>
            <a:r>
              <a:rPr lang="pt-BR" sz="5500" dirty="0" smtClean="0"/>
              <a:t>Modela o neurônio fazendo a soma ponderada de suas entradas e enviando o resultado 1 se a soma for maior do que algum resultado inicial ajustável (caso contrário, ele envia 0)</a:t>
            </a:r>
          </a:p>
          <a:p>
            <a:pPr eaLnBrk="1" hangingPunct="1">
              <a:defRPr/>
            </a:pPr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</a:t>
            </a:r>
            <a:r>
              <a:rPr lang="pt-BR" dirty="0" err="1" smtClean="0"/>
              <a:t>Perceptron</a:t>
            </a:r>
            <a:endParaRPr lang="pt-BR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628900" y="1646719"/>
            <a:ext cx="3886200" cy="2428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contenido 5"/>
              <p:cNvSpPr>
                <a:spLocks noGrp="1"/>
              </p:cNvSpPr>
              <p:nvPr>
                <p:ph sz="half" idx="2"/>
              </p:nvPr>
            </p:nvSpPr>
            <p:spPr>
              <a:xfrm>
                <a:off x="4629150" y="4869159"/>
                <a:ext cx="3886200" cy="130780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b="0" i="1" smtClean="0">
                          <a:latin typeface="Cambria Math" charset="0"/>
                        </a:rPr>
                        <m:t>𝑦</m:t>
                      </m:r>
                      <m:r>
                        <a:rPr lang="es-ES_tradnl" b="0" i="1" smtClean="0">
                          <a:latin typeface="Cambria Math" charset="0"/>
                        </a:rPr>
                        <m:t>=</m:t>
                      </m:r>
                      <m:r>
                        <a:rPr lang="es-ES_tradnl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s-ES_tradnl" b="0" i="1" smtClean="0">
                              <a:latin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s-ES_tradnl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_tradnl" b="0" i="1" smtClean="0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s-ES_tradnl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_tradnl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s-ES_tradnl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s-ES_tradnl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s-ES_tradnl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_tradnl" b="0" i="1" smtClean="0"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s-ES_tradnl" b="0" i="1" smtClean="0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s-ES_tradnl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s-ES_tradnl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Marcador de contenido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629150" y="4869159"/>
                <a:ext cx="3886200" cy="1307803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D2D7-14ED-E040-99FD-6335891B3D3E}" type="slidenum">
              <a:rPr lang="pt-BR" altLang="es-ES" smtClean="0"/>
              <a:pPr/>
              <a:t>53</a:t>
            </a:fld>
            <a:endParaRPr lang="pt-BR" alt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98" y="4340116"/>
            <a:ext cx="4205920" cy="194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9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Mark I </a:t>
            </a:r>
            <a:r>
              <a:rPr lang="pt-PT" dirty="0" err="1" smtClean="0"/>
              <a:t>Perceptron</a:t>
            </a:r>
            <a:endParaRPr lang="pt-PT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01186" y="1825625"/>
            <a:ext cx="3541127" cy="4351338"/>
          </a:xfrm>
          <a:prstGeom prst="rect">
            <a:avLst/>
          </a:prstGeom>
        </p:spPr>
      </p:pic>
      <p:sp>
        <p:nvSpPr>
          <p:cNvPr id="7" name="Marcador de contenido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 smtClean="0"/>
              <a:t>Uma câmara produzia imagem de 400 pixels (20x20)</a:t>
            </a:r>
          </a:p>
          <a:p>
            <a:r>
              <a:rPr lang="pt-BR" dirty="0" smtClean="0"/>
              <a:t>Quadro de conexões seleciona que entradas são passadas para os </a:t>
            </a:r>
            <a:r>
              <a:rPr lang="pt-BR" dirty="0" err="1" smtClean="0"/>
              <a:t>perceptrons</a:t>
            </a:r>
            <a:r>
              <a:rPr lang="pt-BR" dirty="0" smtClean="0"/>
              <a:t>.</a:t>
            </a:r>
          </a:p>
          <a:p>
            <a:r>
              <a:rPr lang="pt-BR" dirty="0" smtClean="0"/>
              <a:t>Potenciômetros como pesos.</a:t>
            </a:r>
          </a:p>
          <a:p>
            <a:r>
              <a:rPr lang="pt-BR" dirty="0" smtClean="0"/>
              <a:t>Motores elétricos modificavam os pesos.</a:t>
            </a:r>
            <a:endParaRPr lang="pt-B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D2D7-14ED-E040-99FD-6335891B3D3E}" type="slidenum">
              <a:rPr lang="pt-BR" altLang="es-ES" smtClean="0"/>
              <a:pPr/>
              <a:t>54</a:t>
            </a:fld>
            <a:endParaRPr lang="pt-BR" altLang="es-ES" dirty="0"/>
          </a:p>
        </p:txBody>
      </p:sp>
    </p:spTree>
    <p:extLst>
      <p:ext uri="{BB962C8B-B14F-4D97-AF65-F5344CB8AC3E}">
        <p14:creationId xmlns:p14="http://schemas.microsoft.com/office/powerpoint/2010/main" val="213079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D2D7-14ED-E040-99FD-6335891B3D3E}" type="slidenum">
              <a:rPr lang="pt-BR" altLang="es-ES" smtClean="0"/>
              <a:pPr/>
              <a:t>55</a:t>
            </a:fld>
            <a:endParaRPr lang="pt-BR" alt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958107"/>
            <a:ext cx="8301484" cy="530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5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4"/>
          <p:cNvSpPr>
            <a:spLocks noGrp="1" noChangeArrowheads="1"/>
          </p:cNvSpPr>
          <p:nvPr>
            <p:ph type="title"/>
          </p:nvPr>
        </p:nvSpPr>
        <p:spPr>
          <a:xfrm>
            <a:off x="357188" y="0"/>
            <a:ext cx="6629400" cy="720725"/>
          </a:xfrm>
        </p:spPr>
        <p:txBody>
          <a:bodyPr/>
          <a:lstStyle/>
          <a:p>
            <a:pPr eaLnBrk="1" hangingPunct="1"/>
            <a:r>
              <a:rPr lang="pt-BR" altLang="es-ES">
                <a:latin typeface="Calibri" charset="0"/>
              </a:rPr>
              <a:t>Perceptron: problemas</a:t>
            </a:r>
          </a:p>
        </p:txBody>
      </p:sp>
      <p:sp>
        <p:nvSpPr>
          <p:cNvPr id="74754" name="Rectangle 3"/>
          <p:cNvSpPr>
            <a:spLocks noGrp="1" noChangeArrowheads="1"/>
          </p:cNvSpPr>
          <p:nvPr>
            <p:ph idx="1"/>
          </p:nvPr>
        </p:nvSpPr>
        <p:spPr>
          <a:xfrm>
            <a:off x="500063" y="1071563"/>
            <a:ext cx="8072437" cy="47339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pt-BR" altLang="es-ES" sz="3200" b="1" dirty="0" err="1">
                <a:solidFill>
                  <a:srgbClr val="3737CC"/>
                </a:solidFill>
                <a:latin typeface="Calibri" charset="0"/>
              </a:rPr>
              <a:t>Rosenblatt</a:t>
            </a:r>
            <a:r>
              <a:rPr lang="pt-BR" altLang="es-ES" sz="3200" b="1" dirty="0">
                <a:solidFill>
                  <a:srgbClr val="3737CC"/>
                </a:solidFill>
                <a:latin typeface="Calibri" charset="0"/>
              </a:rPr>
              <a:t> (1962) provou que:</a:t>
            </a:r>
          </a:p>
          <a:p>
            <a:pPr algn="just" eaLnBrk="1" hangingPunct="1">
              <a:buFontTx/>
              <a:buNone/>
            </a:pPr>
            <a:r>
              <a:rPr lang="pt-BR" altLang="es-ES" b="1" i="1" dirty="0">
                <a:solidFill>
                  <a:srgbClr val="3737CC"/>
                </a:solidFill>
                <a:latin typeface="Calibri" charset="0"/>
              </a:rPr>
              <a:t>Uma rede </a:t>
            </a:r>
            <a:r>
              <a:rPr lang="pt-BR" altLang="es-ES" b="1" i="1" dirty="0" err="1">
                <a:solidFill>
                  <a:srgbClr val="3737CC"/>
                </a:solidFill>
                <a:latin typeface="Calibri" charset="0"/>
              </a:rPr>
              <a:t>Perceptron</a:t>
            </a:r>
            <a:r>
              <a:rPr lang="pt-BR" altLang="es-ES" b="1" i="1" dirty="0">
                <a:solidFill>
                  <a:srgbClr val="3737CC"/>
                </a:solidFill>
                <a:latin typeface="Calibri" charset="0"/>
              </a:rPr>
              <a:t> é capaz de </a:t>
            </a:r>
            <a:r>
              <a:rPr lang="pt-BR" altLang="es-ES" b="1" i="1" dirty="0">
                <a:solidFill>
                  <a:srgbClr val="FF0066"/>
                </a:solidFill>
                <a:latin typeface="Calibri" charset="0"/>
              </a:rPr>
              <a:t>Aprender </a:t>
            </a:r>
            <a:r>
              <a:rPr lang="pt-BR" altLang="es-ES" b="1" i="1" dirty="0">
                <a:solidFill>
                  <a:srgbClr val="3737CC"/>
                </a:solidFill>
                <a:latin typeface="Calibri" charset="0"/>
              </a:rPr>
              <a:t>tudo que puder </a:t>
            </a:r>
            <a:r>
              <a:rPr lang="pt-BR" altLang="es-ES" b="1" i="1" dirty="0">
                <a:solidFill>
                  <a:srgbClr val="FF0000"/>
                </a:solidFill>
                <a:latin typeface="Calibri" charset="0"/>
              </a:rPr>
              <a:t>Representar</a:t>
            </a:r>
          </a:p>
          <a:p>
            <a:pPr algn="just" eaLnBrk="1" hangingPunct="1">
              <a:buFontTx/>
              <a:buNone/>
            </a:pPr>
            <a:r>
              <a:rPr lang="pt-BR" altLang="es-ES" b="1" i="1" dirty="0">
                <a:solidFill>
                  <a:srgbClr val="FF0000"/>
                </a:solidFill>
                <a:latin typeface="Calibri" charset="0"/>
              </a:rPr>
              <a:t>Representação</a:t>
            </a:r>
            <a:r>
              <a:rPr lang="pt-BR" altLang="es-ES" b="1" i="1" dirty="0">
                <a:solidFill>
                  <a:srgbClr val="C0C0C0"/>
                </a:solidFill>
                <a:latin typeface="Calibri" charset="0"/>
              </a:rPr>
              <a:t> </a:t>
            </a:r>
            <a:r>
              <a:rPr lang="pt-BR" altLang="es-ES" b="1" i="1" dirty="0">
                <a:solidFill>
                  <a:srgbClr val="000000"/>
                </a:solidFill>
                <a:latin typeface="Calibri" charset="0"/>
              </a:rPr>
              <a:t>refere-se à habilidade do sistema neural de representar</a:t>
            </a:r>
            <a:r>
              <a:rPr lang="pt-BR" altLang="es-ES" b="1" i="1" dirty="0">
                <a:solidFill>
                  <a:srgbClr val="C0C0C0"/>
                </a:solidFill>
                <a:latin typeface="Calibri" charset="0"/>
              </a:rPr>
              <a:t> </a:t>
            </a:r>
            <a:r>
              <a:rPr lang="pt-BR" altLang="es-ES" b="1" i="1" dirty="0">
                <a:solidFill>
                  <a:srgbClr val="FF9A37"/>
                </a:solidFill>
                <a:latin typeface="Calibri" charset="0"/>
              </a:rPr>
              <a:t>(simular) </a:t>
            </a:r>
            <a:r>
              <a:rPr lang="pt-BR" altLang="es-ES" b="1" i="1" dirty="0">
                <a:solidFill>
                  <a:srgbClr val="000000"/>
                </a:solidFill>
                <a:latin typeface="Calibri" charset="0"/>
              </a:rPr>
              <a:t>uma função específica.</a:t>
            </a:r>
          </a:p>
          <a:p>
            <a:pPr algn="just" eaLnBrk="1" hangingPunct="1">
              <a:buFontTx/>
              <a:buNone/>
            </a:pPr>
            <a:r>
              <a:rPr lang="pt-BR" altLang="es-ES" b="1" i="1" dirty="0">
                <a:solidFill>
                  <a:srgbClr val="FF0000"/>
                </a:solidFill>
                <a:latin typeface="Calibri" charset="0"/>
              </a:rPr>
              <a:t>Aprendizado</a:t>
            </a:r>
            <a:r>
              <a:rPr lang="pt-BR" altLang="es-ES" b="1" i="1" dirty="0">
                <a:solidFill>
                  <a:srgbClr val="C0C0C0"/>
                </a:solidFill>
                <a:latin typeface="Calibri" charset="0"/>
              </a:rPr>
              <a:t> </a:t>
            </a:r>
            <a:r>
              <a:rPr lang="pt-BR" altLang="es-ES" b="1" i="1" dirty="0">
                <a:latin typeface="Calibri" charset="0"/>
              </a:rPr>
              <a:t>r</a:t>
            </a:r>
            <a:r>
              <a:rPr lang="pt-BR" altLang="es-ES" b="1" i="1" dirty="0">
                <a:solidFill>
                  <a:srgbClr val="000000"/>
                </a:solidFill>
                <a:latin typeface="Calibri" charset="0"/>
              </a:rPr>
              <a:t>efere-se à existência de um procedimento sistemático de aquisição de conhecimento </a:t>
            </a:r>
            <a:r>
              <a:rPr lang="pt-BR" altLang="es-ES" b="1" i="1" dirty="0">
                <a:solidFill>
                  <a:srgbClr val="FF9A37"/>
                </a:solidFill>
                <a:latin typeface="Calibri" charset="0"/>
              </a:rPr>
              <a:t>(ajuste dos pesos), </a:t>
            </a:r>
            <a:r>
              <a:rPr lang="pt-BR" altLang="es-ES" b="1" i="1" dirty="0">
                <a:solidFill>
                  <a:srgbClr val="000000"/>
                </a:solidFill>
                <a:latin typeface="Calibri" charset="0"/>
              </a:rPr>
              <a:t>de forma a produzir a função desejada</a:t>
            </a:r>
            <a:endParaRPr lang="pt-BR" altLang="es-ES" dirty="0">
              <a:solidFill>
                <a:srgbClr val="000000"/>
              </a:solidFill>
              <a:latin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sz="3200">
                <a:latin typeface="Calibri" charset="0"/>
              </a:rPr>
              <a:t>Perceptron: Problema</a:t>
            </a:r>
          </a:p>
        </p:txBody>
      </p:sp>
      <p:sp>
        <p:nvSpPr>
          <p:cNvPr id="75778" name="Rectangle 3"/>
          <p:cNvSpPr>
            <a:spLocks noGrp="1" noChangeArrowheads="1"/>
          </p:cNvSpPr>
          <p:nvPr>
            <p:ph idx="1"/>
          </p:nvPr>
        </p:nvSpPr>
        <p:spPr>
          <a:xfrm>
            <a:off x="3779912" y="1825625"/>
            <a:ext cx="4735438" cy="435133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pt-BR" altLang="es-ES" sz="3200" dirty="0" err="1">
                <a:solidFill>
                  <a:srgbClr val="000000"/>
                </a:solidFill>
                <a:latin typeface="Calibri" charset="0"/>
              </a:rPr>
              <a:t>Minsky</a:t>
            </a:r>
            <a:r>
              <a:rPr lang="pt-BR" altLang="es-ES" sz="3200" dirty="0">
                <a:solidFill>
                  <a:srgbClr val="000000"/>
                </a:solidFill>
                <a:latin typeface="Calibri" charset="0"/>
              </a:rPr>
              <a:t> &amp; </a:t>
            </a:r>
            <a:r>
              <a:rPr lang="pt-BR" altLang="es-ES" sz="3200" dirty="0" err="1">
                <a:solidFill>
                  <a:srgbClr val="000000"/>
                </a:solidFill>
                <a:latin typeface="Calibri" charset="0"/>
              </a:rPr>
              <a:t>Papert</a:t>
            </a:r>
            <a:r>
              <a:rPr lang="pt-BR" altLang="es-ES" sz="3200" dirty="0">
                <a:solidFill>
                  <a:srgbClr val="000000"/>
                </a:solidFill>
                <a:latin typeface="Calibri" charset="0"/>
              </a:rPr>
              <a:t> provaram (</a:t>
            </a:r>
            <a:r>
              <a:rPr lang="pt-BR" altLang="es-ES" sz="3200" i="1" dirty="0" err="1">
                <a:solidFill>
                  <a:srgbClr val="000000"/>
                </a:solidFill>
                <a:latin typeface="Calibri" charset="0"/>
              </a:rPr>
              <a:t>Perceptrons</a:t>
            </a:r>
            <a:r>
              <a:rPr lang="pt-BR" altLang="es-ES" sz="3200" i="1" dirty="0">
                <a:solidFill>
                  <a:srgbClr val="000000"/>
                </a:solidFill>
                <a:latin typeface="Calibri" charset="0"/>
              </a:rPr>
              <a:t> 1969</a:t>
            </a:r>
            <a:r>
              <a:rPr lang="pt-BR" altLang="es-ES" sz="3200" dirty="0">
                <a:solidFill>
                  <a:srgbClr val="000000"/>
                </a:solidFill>
                <a:latin typeface="Calibri" charset="0"/>
              </a:rPr>
              <a:t>) que existem séries restrições sobre o que as redes </a:t>
            </a:r>
            <a:r>
              <a:rPr lang="pt-BR" altLang="es-ES" sz="3200" dirty="0" err="1">
                <a:solidFill>
                  <a:srgbClr val="000000"/>
                </a:solidFill>
                <a:latin typeface="Calibri" charset="0"/>
              </a:rPr>
              <a:t>Perceptron</a:t>
            </a:r>
            <a:r>
              <a:rPr lang="pt-BR" altLang="es-ES" sz="3200" dirty="0">
                <a:solidFill>
                  <a:srgbClr val="000000"/>
                </a:solidFill>
                <a:latin typeface="Calibri" charset="0"/>
              </a:rPr>
              <a:t> são capazes de </a:t>
            </a:r>
            <a:r>
              <a:rPr lang="pt-BR" altLang="es-ES" sz="3200" b="1" i="1" dirty="0" smtClean="0">
                <a:solidFill>
                  <a:srgbClr val="FF0000"/>
                </a:solidFill>
                <a:latin typeface="Calibri" charset="0"/>
              </a:rPr>
              <a:t>representar.</a:t>
            </a:r>
            <a:endParaRPr lang="pt-BR" altLang="es-ES" sz="3200" b="1" i="1" dirty="0">
              <a:solidFill>
                <a:srgbClr val="FF0000"/>
              </a:solidFill>
              <a:latin typeface="Calibri" charset="0"/>
            </a:endParaRPr>
          </a:p>
          <a:p>
            <a:pPr eaLnBrk="1" hangingPunct="1">
              <a:buFontTx/>
              <a:buNone/>
            </a:pPr>
            <a:endParaRPr lang="pt-BR" altLang="es-ES" sz="3200" b="1" i="1" dirty="0">
              <a:solidFill>
                <a:srgbClr val="FF9A37"/>
              </a:solidFill>
              <a:latin typeface="Tahoma" charset="0"/>
            </a:endParaRPr>
          </a:p>
          <a:p>
            <a:r>
              <a:rPr lang="pt-BR" altLang="es-ES" sz="3200" dirty="0">
                <a:solidFill>
                  <a:srgbClr val="000000"/>
                </a:solidFill>
                <a:latin typeface="Calibri" charset="0"/>
              </a:rPr>
              <a:t>Por exemplo, as redes </a:t>
            </a:r>
            <a:r>
              <a:rPr lang="pt-BR" altLang="es-ES" sz="3200" dirty="0" err="1">
                <a:solidFill>
                  <a:srgbClr val="000000"/>
                </a:solidFill>
                <a:latin typeface="Calibri" charset="0"/>
              </a:rPr>
              <a:t>Perceptron</a:t>
            </a:r>
            <a:r>
              <a:rPr lang="pt-BR" altLang="es-ES" sz="3200" dirty="0">
                <a:solidFill>
                  <a:srgbClr val="000000"/>
                </a:solidFill>
                <a:latin typeface="Calibri" charset="0"/>
              </a:rPr>
              <a:t> </a:t>
            </a:r>
            <a:r>
              <a:rPr lang="pt-BR" altLang="es-ES" sz="3200" b="1" i="1" dirty="0" err="1" smtClean="0">
                <a:solidFill>
                  <a:srgbClr val="FF0000"/>
                </a:solidFill>
                <a:latin typeface="Calibri" charset="0"/>
              </a:rPr>
              <a:t>n</a:t>
            </a:r>
            <a:r>
              <a:rPr lang="en-US" altLang="es-ES" sz="3200" b="1" i="1" dirty="0" err="1" smtClean="0">
                <a:solidFill>
                  <a:srgbClr val="FF0000"/>
                </a:solidFill>
                <a:latin typeface="Calibri" charset="0"/>
              </a:rPr>
              <a:t>ão</a:t>
            </a:r>
            <a:r>
              <a:rPr lang="en-US" altLang="es-ES" sz="3200" b="1" i="1" dirty="0" smtClean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pt-BR" altLang="es-ES" sz="3200" dirty="0" smtClean="0">
                <a:solidFill>
                  <a:srgbClr val="000000"/>
                </a:solidFill>
                <a:latin typeface="Calibri" charset="0"/>
              </a:rPr>
              <a:t>são </a:t>
            </a:r>
            <a:r>
              <a:rPr lang="pt-BR" altLang="es-ES" sz="3200" dirty="0">
                <a:solidFill>
                  <a:srgbClr val="000000"/>
                </a:solidFill>
                <a:latin typeface="Calibri" charset="0"/>
              </a:rPr>
              <a:t>capazes de </a:t>
            </a:r>
            <a:r>
              <a:rPr lang="pt-BR" altLang="es-ES" sz="3200" b="1" i="1" dirty="0">
                <a:solidFill>
                  <a:srgbClr val="FF0000"/>
                </a:solidFill>
                <a:latin typeface="Calibri" charset="0"/>
              </a:rPr>
              <a:t>r</a:t>
            </a:r>
            <a:r>
              <a:rPr lang="pt-BR" altLang="es-ES" sz="3200" b="1" i="1" dirty="0" smtClean="0">
                <a:solidFill>
                  <a:srgbClr val="FF0000"/>
                </a:solidFill>
                <a:latin typeface="Calibri" charset="0"/>
              </a:rPr>
              <a:t>epresentar</a:t>
            </a:r>
            <a:r>
              <a:rPr lang="pt-BR" altLang="es-ES" sz="3200" b="1" i="1" dirty="0" smtClean="0">
                <a:solidFill>
                  <a:srgbClr val="C0C0C0"/>
                </a:solidFill>
                <a:latin typeface="Calibri" charset="0"/>
              </a:rPr>
              <a:t> </a:t>
            </a:r>
            <a:r>
              <a:rPr lang="pt-BR" altLang="es-ES" sz="3200" dirty="0">
                <a:solidFill>
                  <a:srgbClr val="000000"/>
                </a:solidFill>
                <a:latin typeface="Calibri" charset="0"/>
              </a:rPr>
              <a:t>a função </a:t>
            </a:r>
            <a:r>
              <a:rPr lang="pt-BR" altLang="es-ES" sz="3200" b="1" i="1" dirty="0" smtClean="0">
                <a:solidFill>
                  <a:srgbClr val="FF0000"/>
                </a:solidFill>
                <a:latin typeface="Calibri" charset="0"/>
              </a:rPr>
              <a:t>OU-Exclusivo</a:t>
            </a:r>
            <a:r>
              <a:rPr lang="pt-BR" altLang="es-ES" b="1" i="1" dirty="0">
                <a:solidFill>
                  <a:srgbClr val="C0C0C0"/>
                </a:solidFill>
                <a:latin typeface="Tahoma" charset="0"/>
              </a:rPr>
              <a:t>.</a:t>
            </a:r>
            <a:endParaRPr lang="pt-BR" altLang="es-ES" sz="3200" b="1" i="1" dirty="0">
              <a:solidFill>
                <a:srgbClr val="FF0000"/>
              </a:solidFill>
              <a:latin typeface="Calibri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707540"/>
            <a:ext cx="2931458" cy="43927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pt-BR" altLang="es-ES" sz="3000">
                <a:latin typeface="Calibri" charset="0"/>
              </a:rPr>
              <a:t>Perceptron: Problema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altLang="es-ES" dirty="0" smtClean="0"/>
              <a:t>N</a:t>
            </a:r>
            <a:r>
              <a:rPr lang="es-ES_tradnl" altLang="es-ES" dirty="0" err="1" smtClean="0"/>
              <a:t>ão</a:t>
            </a:r>
            <a:r>
              <a:rPr lang="es-ES_tradnl" altLang="es-ES" dirty="0" smtClean="0"/>
              <a:t> </a:t>
            </a:r>
            <a:r>
              <a:rPr lang="pt-BR" altLang="es-ES" dirty="0" smtClean="0"/>
              <a:t>funciona </a:t>
            </a:r>
            <a:r>
              <a:rPr lang="pt-BR" altLang="es-ES" dirty="0"/>
              <a:t>com classes </a:t>
            </a:r>
            <a:r>
              <a:rPr lang="pt-BR" altLang="es-ES" dirty="0" err="1" smtClean="0"/>
              <a:t>n</a:t>
            </a:r>
            <a:r>
              <a:rPr lang="es-ES_tradnl" altLang="es-ES" dirty="0" err="1" smtClean="0"/>
              <a:t>ão</a:t>
            </a:r>
            <a:r>
              <a:rPr lang="es-ES_tradnl" altLang="es-ES" dirty="0"/>
              <a:t>-</a:t>
            </a:r>
            <a:r>
              <a:rPr lang="pt-BR" altLang="es-ES" dirty="0" smtClean="0"/>
              <a:t>linearmente separáveis como OU-exclusivo.</a:t>
            </a:r>
            <a:endParaRPr lang="pt-BR" altLang="es-ES" dirty="0"/>
          </a:p>
          <a:p>
            <a:endParaRPr lang="pt-BR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950" y="2492896"/>
            <a:ext cx="7150100" cy="3949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 smtClean="0"/>
              <a:t>Solu</a:t>
            </a:r>
            <a:r>
              <a:rPr lang="en-US" dirty="0" err="1" smtClean="0"/>
              <a:t>ção</a:t>
            </a:r>
            <a:r>
              <a:rPr lang="en-US" dirty="0" smtClean="0"/>
              <a:t> </a:t>
            </a:r>
            <a:r>
              <a:rPr lang="en-US" dirty="0" err="1" smtClean="0"/>
              <a:t>XOR</a:t>
            </a:r>
            <a:r>
              <a:rPr lang="en-US" dirty="0" smtClean="0"/>
              <a:t> com </a:t>
            </a:r>
            <a:r>
              <a:rPr lang="en-US" dirty="0" err="1" smtClean="0"/>
              <a:t>camadas</a:t>
            </a:r>
            <a:endParaRPr lang="pt-PT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317" y="1825625"/>
            <a:ext cx="6211365" cy="4351338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D2D7-14ED-E040-99FD-6335891B3D3E}" type="slidenum">
              <a:rPr lang="pt-BR" altLang="es-ES" smtClean="0"/>
              <a:pPr/>
              <a:t>59</a:t>
            </a:fld>
            <a:endParaRPr lang="pt-BR" altLang="es-ES" dirty="0"/>
          </a:p>
        </p:txBody>
      </p:sp>
    </p:spTree>
    <p:extLst>
      <p:ext uri="{BB962C8B-B14F-4D97-AF65-F5344CB8AC3E}">
        <p14:creationId xmlns:p14="http://schemas.microsoft.com/office/powerpoint/2010/main" val="12306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4" descr="pigeon in skinner bo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609600"/>
            <a:ext cx="7239000" cy="562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es-ES" dirty="0" err="1">
                <a:latin typeface="Calibri" charset="0"/>
              </a:rPr>
              <a:t>Perceptrons</a:t>
            </a:r>
            <a:r>
              <a:rPr lang="pt-BR" altLang="es-ES" dirty="0">
                <a:latin typeface="Calibri" charset="0"/>
              </a:rPr>
              <a:t> </a:t>
            </a:r>
            <a:r>
              <a:rPr lang="pt-BR" altLang="es-ES" dirty="0" err="1">
                <a:latin typeface="Calibri" charset="0"/>
              </a:rPr>
              <a:t>multi-camadas</a:t>
            </a:r>
            <a:endParaRPr lang="pt-BR" altLang="es-ES" dirty="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pt-BR" altLang="es-ES" sz="3200" dirty="0" err="1">
                <a:latin typeface="Calibri" charset="0"/>
              </a:rPr>
              <a:t>Perceptrons</a:t>
            </a:r>
            <a:r>
              <a:rPr lang="pt-BR" altLang="es-ES" sz="3200" dirty="0">
                <a:latin typeface="Calibri" charset="0"/>
              </a:rPr>
              <a:t> </a:t>
            </a:r>
            <a:r>
              <a:rPr lang="pt-BR" altLang="es-ES" sz="3200" dirty="0" err="1" smtClean="0">
                <a:latin typeface="Calibri" charset="0"/>
              </a:rPr>
              <a:t>multi-camadas</a:t>
            </a:r>
            <a:r>
              <a:rPr lang="pt-BR" altLang="es-ES" sz="3200" dirty="0" smtClean="0">
                <a:latin typeface="Calibri" charset="0"/>
              </a:rPr>
              <a:t> </a:t>
            </a:r>
            <a:r>
              <a:rPr lang="pt-BR" altLang="es-ES" sz="3200" dirty="0">
                <a:latin typeface="Calibri" charset="0"/>
              </a:rPr>
              <a:t>ou </a:t>
            </a:r>
            <a:r>
              <a:rPr lang="pt-BR" altLang="es-ES" sz="3200" dirty="0" err="1">
                <a:latin typeface="Calibri" charset="0"/>
              </a:rPr>
              <a:t>Multi-layer</a:t>
            </a:r>
            <a:r>
              <a:rPr lang="pt-BR" altLang="es-ES" sz="3200" dirty="0">
                <a:latin typeface="Calibri" charset="0"/>
              </a:rPr>
              <a:t> </a:t>
            </a:r>
            <a:r>
              <a:rPr lang="pt-BR" altLang="es-ES" sz="3200" dirty="0" err="1">
                <a:latin typeface="Calibri" charset="0"/>
              </a:rPr>
              <a:t>perceptrons</a:t>
            </a:r>
            <a:r>
              <a:rPr lang="pt-BR" altLang="es-ES" sz="3200" dirty="0">
                <a:latin typeface="Calibri" charset="0"/>
              </a:rPr>
              <a:t>  (MLP) começaram a ser desenvolvidos para ocupar o espaço deixado pelas limitações dos </a:t>
            </a:r>
            <a:r>
              <a:rPr lang="pt-BR" altLang="es-ES" sz="3200" dirty="0" err="1" smtClean="0">
                <a:latin typeface="Calibri" charset="0"/>
              </a:rPr>
              <a:t>perceptrons</a:t>
            </a:r>
            <a:r>
              <a:rPr lang="pt-BR" altLang="es-ES" sz="3200" dirty="0" smtClean="0">
                <a:latin typeface="Calibri" charset="0"/>
              </a:rPr>
              <a:t>.</a:t>
            </a:r>
            <a:endParaRPr lang="pt-BR" altLang="es-ES" sz="3200" dirty="0">
              <a:latin typeface="Calibri" charset="0"/>
            </a:endParaRP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pt-BR" altLang="es-ES" sz="3200" dirty="0" err="1">
                <a:latin typeface="Calibri" charset="0"/>
              </a:rPr>
              <a:t>Werbos</a:t>
            </a:r>
            <a:r>
              <a:rPr lang="pt-BR" altLang="es-ES" sz="3200" dirty="0">
                <a:latin typeface="Calibri" charset="0"/>
              </a:rPr>
              <a:t> (1974) criou o </a:t>
            </a:r>
            <a:r>
              <a:rPr lang="pt-BR" altLang="es-ES" sz="3200" b="1" dirty="0">
                <a:latin typeface="Calibri" charset="0"/>
              </a:rPr>
              <a:t>algoritmo de </a:t>
            </a:r>
            <a:r>
              <a:rPr lang="pt-BR" altLang="es-ES" sz="3200" b="1" dirty="0" err="1">
                <a:latin typeface="Calibri" charset="0"/>
              </a:rPr>
              <a:t>backpropagation</a:t>
            </a:r>
            <a:r>
              <a:rPr lang="pt-BR" altLang="es-ES" sz="3200" dirty="0">
                <a:latin typeface="Calibri" charset="0"/>
              </a:rPr>
              <a:t> ou </a:t>
            </a:r>
            <a:r>
              <a:rPr lang="pt-BR" altLang="es-ES" sz="3200" b="1" dirty="0" smtClean="0">
                <a:latin typeface="Calibri" charset="0"/>
              </a:rPr>
              <a:t>retro-propagação</a:t>
            </a:r>
            <a:r>
              <a:rPr lang="pt-BR" altLang="es-ES" sz="3200" dirty="0" smtClean="0">
                <a:latin typeface="Calibri" charset="0"/>
              </a:rPr>
              <a:t> </a:t>
            </a:r>
            <a:r>
              <a:rPr lang="pt-BR" altLang="es-ES" sz="3200" dirty="0">
                <a:latin typeface="Calibri" charset="0"/>
              </a:rPr>
              <a:t>que </a:t>
            </a:r>
            <a:r>
              <a:rPr lang="pt-BR" altLang="es-ES" sz="3200" dirty="0" err="1" smtClean="0">
                <a:latin typeface="Calibri" charset="0"/>
              </a:rPr>
              <a:t>permeteu</a:t>
            </a:r>
            <a:r>
              <a:rPr lang="pt-BR" altLang="es-ES" sz="3200" dirty="0" smtClean="0">
                <a:latin typeface="Calibri" charset="0"/>
              </a:rPr>
              <a:t> o uso de uma </a:t>
            </a:r>
            <a:r>
              <a:rPr lang="pt-BR" altLang="es-ES" sz="3200" dirty="0">
                <a:latin typeface="Calibri" charset="0"/>
              </a:rPr>
              <a:t>rede </a:t>
            </a:r>
            <a:r>
              <a:rPr lang="pt-BR" altLang="es-ES" sz="3200" dirty="0" smtClean="0">
                <a:latin typeface="Calibri" charset="0"/>
              </a:rPr>
              <a:t>neuronal </a:t>
            </a:r>
            <a:r>
              <a:rPr lang="pt-BR" altLang="es-ES" sz="3200" dirty="0">
                <a:latin typeface="Calibri" charset="0"/>
              </a:rPr>
              <a:t>de três </a:t>
            </a:r>
            <a:r>
              <a:rPr lang="pt-BR" altLang="es-ES" sz="3200" dirty="0" smtClean="0">
                <a:latin typeface="Calibri" charset="0"/>
              </a:rPr>
              <a:t>(ou mais) camad</a:t>
            </a:r>
            <a:r>
              <a:rPr lang="pt-BR" altLang="es-ES" dirty="0" smtClean="0">
                <a:latin typeface="Calibri" charset="0"/>
              </a:rPr>
              <a:t>as.</a:t>
            </a:r>
            <a:r>
              <a:rPr lang="pt-BR" altLang="es-ES" sz="3200" dirty="0">
                <a:latin typeface="Calibri" charset="0"/>
              </a:rPr>
              <a:t/>
            </a:r>
            <a:br>
              <a:rPr lang="pt-BR" altLang="es-ES" sz="3200" dirty="0">
                <a:latin typeface="Calibri" charset="0"/>
              </a:rPr>
            </a:br>
            <a:endParaRPr lang="pt-BR" altLang="es-ES" sz="3200" dirty="0">
              <a:latin typeface="Calibri" charset="0"/>
            </a:endParaRPr>
          </a:p>
        </p:txBody>
      </p:sp>
      <p:sp>
        <p:nvSpPr>
          <p:cNvPr id="72706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pt-BR" dirty="0"/>
              <a:t>Com Aprendizagem Supervisionada</a:t>
            </a:r>
          </a:p>
        </p:txBody>
      </p:sp>
      <p:sp>
        <p:nvSpPr>
          <p:cNvPr id="72707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2AB0B453-ACAF-1A44-9833-5C777F12B70A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60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 de </a:t>
            </a:r>
            <a:r>
              <a:rPr lang="pt-BR" dirty="0" err="1" smtClean="0"/>
              <a:t>Perceptrons</a:t>
            </a:r>
            <a:r>
              <a:rPr lang="pt-BR" dirty="0" smtClean="0"/>
              <a:t> </a:t>
            </a:r>
            <a:r>
              <a:rPr lang="pt-BR" dirty="0" err="1" smtClean="0"/>
              <a:t>Multi-camada</a:t>
            </a:r>
            <a:endParaRPr lang="pt-B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D2D7-14ED-E040-99FD-6335891B3D3E}" type="slidenum">
              <a:rPr lang="pt-BR" altLang="es-ES" smtClean="0"/>
              <a:pPr/>
              <a:t>61</a:t>
            </a:fld>
            <a:endParaRPr lang="pt-BR" alt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947952"/>
            <a:ext cx="7886700" cy="410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6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Perceptron</a:t>
            </a:r>
            <a:r>
              <a:rPr lang="pt-BR" dirty="0" smtClean="0"/>
              <a:t> </a:t>
            </a:r>
            <a:r>
              <a:rPr lang="pt-BR" dirty="0" err="1" smtClean="0"/>
              <a:t>extendido</a:t>
            </a:r>
            <a:endParaRPr lang="pt-B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Substitui a função de ativação por limiar por outras funções continuas.</a:t>
            </a:r>
          </a:p>
          <a:p>
            <a:r>
              <a:rPr lang="pt-BR" dirty="0" smtClean="0"/>
              <a:t>…e deriváveis. &lt;- </a:t>
            </a:r>
            <a:r>
              <a:rPr lang="pt-BR" i="1" dirty="0" smtClean="0">
                <a:solidFill>
                  <a:schemeClr val="accent5"/>
                </a:solidFill>
              </a:rPr>
              <a:t>Fundamental para aplicar o algoritmo que vamos a ver.</a:t>
            </a:r>
          </a:p>
          <a:p>
            <a:endParaRPr lang="pt-B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D2D7-14ED-E040-99FD-6335891B3D3E}" type="slidenum">
              <a:rPr lang="pt-BR" altLang="es-ES" smtClean="0"/>
              <a:pPr/>
              <a:t>62</a:t>
            </a:fld>
            <a:endParaRPr lang="pt-BR" alt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922" y="3538163"/>
            <a:ext cx="6516156" cy="281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1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dirty="0" smtClean="0">
                <a:solidFill>
                  <a:schemeClr val="tx1"/>
                </a:solidFill>
                <a:latin typeface="Calibri" charset="0"/>
              </a:rPr>
              <a:t>Retro-propagação dos erros</a:t>
            </a:r>
            <a:endParaRPr lang="pt-BR" altLang="es-ES" dirty="0">
              <a:solidFill>
                <a:schemeClr val="tx1"/>
              </a:solidFill>
              <a:latin typeface="Calibri" charset="0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Quando a saída gerada por uma rede neural não coincide com o estímulo de saída existe um erro que necessita ser </a:t>
            </a:r>
            <a:r>
              <a:rPr lang="pt-BR" altLang="es-ES" dirty="0" smtClean="0">
                <a:latin typeface="Calibri" charset="0"/>
              </a:rPr>
              <a:t>corrigido.</a:t>
            </a:r>
            <a:endParaRPr lang="pt-BR" altLang="es-ES" dirty="0">
              <a:latin typeface="Calibri" charset="0"/>
            </a:endParaRP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Redes de </a:t>
            </a:r>
            <a:r>
              <a:rPr lang="pt-BR" altLang="es-ES" dirty="0" err="1" smtClean="0">
                <a:latin typeface="Calibri" charset="0"/>
              </a:rPr>
              <a:t>perceptrons</a:t>
            </a:r>
            <a:r>
              <a:rPr lang="pt-BR" altLang="es-ES" dirty="0" smtClean="0">
                <a:latin typeface="Calibri" charset="0"/>
              </a:rPr>
              <a:t> </a:t>
            </a:r>
            <a:r>
              <a:rPr lang="pt-BR" altLang="es-ES" dirty="0" err="1" smtClean="0">
                <a:latin typeface="Calibri" charset="0"/>
              </a:rPr>
              <a:t>multi-camada</a:t>
            </a:r>
            <a:r>
              <a:rPr lang="pt-BR" altLang="es-ES" dirty="0" smtClean="0">
                <a:latin typeface="Calibri" charset="0"/>
              </a:rPr>
              <a:t> </a:t>
            </a:r>
            <a:r>
              <a:rPr lang="pt-BR" altLang="es-ES" dirty="0">
                <a:latin typeface="Calibri" charset="0"/>
              </a:rPr>
              <a:t>enfrentam este problema com a "</a:t>
            </a:r>
            <a:r>
              <a:rPr lang="pt-BR" altLang="es-ES" b="1" dirty="0">
                <a:latin typeface="Calibri" charset="0"/>
              </a:rPr>
              <a:t>Atribuição de Créditos</a:t>
            </a:r>
            <a:r>
              <a:rPr lang="pt-BR" altLang="es-ES" dirty="0">
                <a:latin typeface="Calibri" charset="0"/>
              </a:rPr>
              <a:t>", supondo que todos os EP e suas conexões devem partilhar a responsabilidade pelo erro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A correção é feita propagando o erro para trás (para correção das conexões entre EP) pelas conexões da camada anterior até atingir a camada de entrada</a:t>
            </a:r>
            <a:br>
              <a:rPr lang="pt-BR" altLang="es-ES" dirty="0">
                <a:latin typeface="Calibri" charset="0"/>
              </a:rPr>
            </a:br>
            <a:r>
              <a:rPr lang="pt-BR" altLang="es-ES" sz="3200" dirty="0">
                <a:latin typeface="Calibri" charset="0"/>
              </a:rPr>
              <a:t/>
            </a:r>
            <a:br>
              <a:rPr lang="pt-BR" altLang="es-ES" sz="3200" dirty="0">
                <a:latin typeface="Calibri" charset="0"/>
              </a:rPr>
            </a:br>
            <a:endParaRPr lang="pt-BR" altLang="es-ES" sz="3200" dirty="0">
              <a:latin typeface="Calibri" charset="0"/>
            </a:endParaRPr>
          </a:p>
        </p:txBody>
      </p:sp>
      <p:sp>
        <p:nvSpPr>
          <p:cNvPr id="72706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pt-BR" dirty="0"/>
              <a:t>Com Aprendizagem Supervisionada</a:t>
            </a:r>
          </a:p>
        </p:txBody>
      </p:sp>
      <p:sp>
        <p:nvSpPr>
          <p:cNvPr id="72707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25234BBD-956B-F546-A61A-4B1FB40C1A6F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63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dirty="0">
                <a:solidFill>
                  <a:schemeClr val="tx1"/>
                </a:solidFill>
                <a:latin typeface="Calibri" charset="0"/>
              </a:rPr>
              <a:t>Retro propagação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pt-BR" altLang="es-ES" sz="3200" dirty="0">
                <a:latin typeface="Calibri" charset="0"/>
              </a:rPr>
              <a:t>Redes de Retro Propagação possuem uma camada de entrada, uma camada de saída e uma ou mais camadas </a:t>
            </a:r>
            <a:r>
              <a:rPr lang="pt-BR" altLang="es-ES" sz="3200" dirty="0" smtClean="0">
                <a:latin typeface="Calibri" charset="0"/>
              </a:rPr>
              <a:t>intermediárias.</a:t>
            </a:r>
            <a:endParaRPr lang="pt-BR" altLang="es-ES" sz="3200" dirty="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pt-BR" altLang="es-ES" sz="3200" dirty="0">
                <a:latin typeface="Calibri" charset="0"/>
              </a:rPr>
              <a:t>Cada camada é completamente conectada à camada sucessora</a:t>
            </a:r>
          </a:p>
        </p:txBody>
      </p:sp>
      <p:sp>
        <p:nvSpPr>
          <p:cNvPr id="73730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pt-BR" dirty="0"/>
              <a:t>Com Aprendizagem Supervisionada</a:t>
            </a:r>
          </a:p>
        </p:txBody>
      </p:sp>
      <p:sp>
        <p:nvSpPr>
          <p:cNvPr id="73731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97F08721-8E1D-D046-9238-0783E1AD83DE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64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Fases </a:t>
            </a:r>
            <a:r>
              <a:rPr lang="pt-BR" dirty="0" err="1" smtClean="0"/>
              <a:t>Apredizagem</a:t>
            </a:r>
            <a:r>
              <a:rPr lang="pt-BR" dirty="0" smtClean="0"/>
              <a:t>/</a:t>
            </a:r>
            <a:r>
              <a:rPr lang="pt-BR" dirty="0" err="1" smtClean="0"/>
              <a:t>Utilizaç</a:t>
            </a:r>
            <a:r>
              <a:rPr lang="es-ES_tradnl" dirty="0" err="1" smtClean="0"/>
              <a:t>ão</a:t>
            </a:r>
            <a:endParaRPr lang="pt-BR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9499" y="1690689"/>
            <a:ext cx="6945002" cy="461714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D2D7-14ED-E040-99FD-6335891B3D3E}" type="slidenum">
              <a:rPr lang="pt-BR" altLang="es-ES" smtClean="0"/>
              <a:pPr/>
              <a:t>65</a:t>
            </a:fld>
            <a:endParaRPr lang="pt-BR" altLang="es-ES" dirty="0"/>
          </a:p>
        </p:txBody>
      </p:sp>
    </p:spTree>
    <p:extLst>
      <p:ext uri="{BB962C8B-B14F-4D97-AF65-F5344CB8AC3E}">
        <p14:creationId xmlns:p14="http://schemas.microsoft.com/office/powerpoint/2010/main" val="121222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dirty="0">
                <a:latin typeface="Calibri" charset="0"/>
              </a:rPr>
              <a:t>Mecanismo de </a:t>
            </a:r>
            <a:r>
              <a:rPr lang="pt-BR" altLang="es-ES" dirty="0" smtClean="0">
                <a:latin typeface="Calibri" charset="0"/>
              </a:rPr>
              <a:t>Retro-propagação</a:t>
            </a:r>
            <a:endParaRPr lang="pt-BR" altLang="es-ES" dirty="0">
              <a:latin typeface="Calibri" charset="0"/>
            </a:endParaRPr>
          </a:p>
        </p:txBody>
      </p:sp>
      <p:sp>
        <p:nvSpPr>
          <p:cNvPr id="80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pt-BR" altLang="es-ES" sz="3200" dirty="0">
                <a:latin typeface="Calibri" charset="0"/>
              </a:rPr>
              <a:t>Propagar a entrada através das camadas ocultas até a saída</a:t>
            </a:r>
          </a:p>
          <a:p>
            <a:pPr eaLnBrk="1" hangingPunct="1">
              <a:buFont typeface="Arial" charset="0"/>
              <a:buChar char="•"/>
            </a:pPr>
            <a:r>
              <a:rPr lang="pt-BR" altLang="es-ES" sz="3200" dirty="0">
                <a:latin typeface="Calibri" charset="0"/>
              </a:rPr>
              <a:t>Determinar o erro na camada de saída</a:t>
            </a:r>
          </a:p>
          <a:p>
            <a:pPr eaLnBrk="1" hangingPunct="1">
              <a:buFont typeface="Arial" charset="0"/>
              <a:buChar char="•"/>
            </a:pPr>
            <a:r>
              <a:rPr lang="pt-BR" altLang="es-ES" sz="3200" dirty="0">
                <a:latin typeface="Calibri" charset="0"/>
              </a:rPr>
              <a:t>Propagar os erros de volta até a camada de entrada</a:t>
            </a:r>
          </a:p>
          <a:p>
            <a:pPr algn="ctr" eaLnBrk="1" hangingPunct="1">
              <a:buFontTx/>
              <a:buNone/>
            </a:pPr>
            <a:r>
              <a:rPr lang="pt-BR" altLang="es-ES" sz="3200" dirty="0">
                <a:latin typeface="Calibri" charset="0"/>
              </a:rPr>
              <a:t> </a:t>
            </a:r>
            <a:r>
              <a:rPr lang="pt-BR" altLang="es-ES" sz="3200" b="1" dirty="0">
                <a:latin typeface="Calibri" charset="0"/>
              </a:rPr>
              <a:t>A </a:t>
            </a:r>
            <a:r>
              <a:rPr lang="pt-BR" altLang="es-ES" sz="3200" b="1" dirty="0" smtClean="0">
                <a:latin typeface="Calibri" charset="0"/>
              </a:rPr>
              <a:t>Retro-propagação </a:t>
            </a:r>
            <a:r>
              <a:rPr lang="pt-BR" altLang="es-ES" sz="3200" b="1" dirty="0">
                <a:latin typeface="Calibri" charset="0"/>
              </a:rPr>
              <a:t>não é utilizada </a:t>
            </a:r>
            <a:r>
              <a:rPr lang="pt-BR" altLang="es-ES" sz="3200" b="1" dirty="0" smtClean="0">
                <a:latin typeface="Calibri" charset="0"/>
              </a:rPr>
              <a:t>na recuperação</a:t>
            </a:r>
            <a:r>
              <a:rPr lang="pt-BR" altLang="es-ES" sz="3200" b="1" dirty="0">
                <a:latin typeface="Calibri" charset="0"/>
              </a:rPr>
              <a:t>, apenas no treinamento</a:t>
            </a:r>
          </a:p>
        </p:txBody>
      </p:sp>
      <p:sp>
        <p:nvSpPr>
          <p:cNvPr id="75778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pt-BR" dirty="0"/>
              <a:t>Com Aprendizagem Supervisionada</a:t>
            </a:r>
          </a:p>
        </p:txBody>
      </p:sp>
      <p:sp>
        <p:nvSpPr>
          <p:cNvPr id="75779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A5E720E8-95CC-E34C-9D43-C0C66B580699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66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Derivada de uma </a:t>
            </a:r>
            <a:r>
              <a:rPr lang="pt-BR" dirty="0" err="1" smtClean="0"/>
              <a:t>funç</a:t>
            </a:r>
            <a:r>
              <a:rPr lang="es-ES_tradnl" dirty="0" err="1" smtClean="0"/>
              <a:t>ão</a:t>
            </a:r>
            <a:endParaRPr lang="pt-B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D2D7-14ED-E040-99FD-6335891B3D3E}" type="slidenum">
              <a:rPr lang="pt-BR" altLang="es-ES" smtClean="0"/>
              <a:pPr/>
              <a:t>67</a:t>
            </a:fld>
            <a:endParaRPr lang="pt-BR" altLang="es-ES" dirty="0"/>
          </a:p>
        </p:txBody>
      </p:sp>
      <p:pic>
        <p:nvPicPr>
          <p:cNvPr id="7" name="Graph_of_sliding_derivative_line.gi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1716323"/>
            <a:ext cx="4351337" cy="4351338"/>
          </a:xfrm>
        </p:spPr>
      </p:pic>
      <p:sp>
        <p:nvSpPr>
          <p:cNvPr id="3" name="CuadroTexto 2"/>
          <p:cNvSpPr txBox="1"/>
          <p:nvPr/>
        </p:nvSpPr>
        <p:spPr>
          <a:xfrm>
            <a:off x="5292081" y="3212976"/>
            <a:ext cx="3223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+mn-lt"/>
              </a:rPr>
              <a:t>O movimento no sentido de </a:t>
            </a:r>
            <a:r>
              <a:rPr lang="pt-BR" i="1" dirty="0" smtClean="0">
                <a:latin typeface="+mn-lt"/>
              </a:rPr>
              <a:t>-</a:t>
            </a:r>
            <a:r>
              <a:rPr lang="pt-BR" i="1" dirty="0" err="1" smtClean="0">
                <a:latin typeface="+mn-lt"/>
              </a:rPr>
              <a:t>f</a:t>
            </a:r>
            <a:r>
              <a:rPr lang="pt-BR" i="1" dirty="0" smtClean="0">
                <a:latin typeface="+mn-lt"/>
              </a:rPr>
              <a:t>’ </a:t>
            </a:r>
            <a:r>
              <a:rPr lang="pt-BR" dirty="0" smtClean="0">
                <a:latin typeface="+mn-lt"/>
              </a:rPr>
              <a:t>minimiza a função.</a:t>
            </a:r>
            <a:endParaRPr lang="pt-B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792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Lembrado a </a:t>
            </a:r>
            <a:r>
              <a:rPr lang="pt-BR" dirty="0"/>
              <a:t>r</a:t>
            </a:r>
            <a:r>
              <a:rPr lang="pt-BR" dirty="0" smtClean="0"/>
              <a:t>egra </a:t>
            </a:r>
            <a:r>
              <a:rPr lang="pt-BR" dirty="0"/>
              <a:t>da cadeia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Marcador de contenido 7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pt-BR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pt-B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∘</m:t>
                        </m:r>
                        <m:r>
                          <a:rPr lang="pt-B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𝑔</m:t>
                        </m:r>
                      </m:e>
                    </m:d>
                    <m:r>
                      <a:rPr lang="pt-BR" i="1" smtClean="0">
                        <a:latin typeface="Cambria Math" charset="0"/>
                      </a:rPr>
                      <m:t>’</m:t>
                    </m:r>
                    <m:d>
                      <m:dPr>
                        <m:ctrlPr>
                          <a:rPr lang="pt-BR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pt-BR" b="0" i="1" smtClean="0">
                        <a:latin typeface="Cambria Math" charset="0"/>
                      </a:rPr>
                      <m:t> =</m:t>
                    </m:r>
                    <m:d>
                      <m:dPr>
                        <m:ctrlPr>
                          <a:rPr lang="pt-BR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charset="0"/>
                          </a:rPr>
                          <m:t>𝑓</m:t>
                        </m:r>
                        <m:d>
                          <m:dPr>
                            <m:ctrlPr>
                              <a:rPr lang="pt-BR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pt-BR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pt-BR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pt-BR" b="0" i="1" smtClean="0">
                        <a:latin typeface="Cambria Math" charset="0"/>
                      </a:rPr>
                      <m:t>’=</m:t>
                    </m:r>
                    <m:r>
                      <a:rPr lang="pt-BR" b="0" i="1" smtClean="0">
                        <a:latin typeface="Cambria Math" charset="0"/>
                      </a:rPr>
                      <m:t>𝑓</m:t>
                    </m:r>
                    <m:r>
                      <a:rPr lang="pt-BR" b="0" i="1" smtClean="0">
                        <a:latin typeface="Cambria Math" charset="0"/>
                      </a:rPr>
                      <m:t>′</m:t>
                    </m:r>
                    <m:d>
                      <m:dPr>
                        <m:ctrlPr>
                          <a:rPr lang="pt-BR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charset="0"/>
                          </a:rPr>
                          <m:t>𝑔</m:t>
                        </m:r>
                        <m:d>
                          <m:dPr>
                            <m:ctrlPr>
                              <a:rPr lang="pt-BR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pt-BR" b="0" i="1" smtClean="0">
                        <a:latin typeface="Cambria Math" charset="0"/>
                      </a:rPr>
                      <m:t>𝑔</m:t>
                    </m:r>
                    <m:r>
                      <a:rPr lang="pt-BR" b="0" i="1" smtClean="0">
                        <a:latin typeface="Cambria Math" charset="0"/>
                      </a:rPr>
                      <m:t>′</m:t>
                    </m:r>
                    <m:d>
                      <m:dPr>
                        <m:ctrlPr>
                          <a:rPr lang="pt-BR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dirty="0" smtClean="0"/>
                  <a:t>;</a:t>
                </a:r>
                <a:endParaRPr lang="pt-BR" dirty="0"/>
              </a:p>
              <a:p>
                <a:pPr marL="0" indent="0" algn="ctr">
                  <a:buNone/>
                </a:pPr>
                <a:endParaRPr lang="pt-BR" dirty="0" smtClean="0"/>
              </a:p>
              <a:p>
                <a:r>
                  <a:rPr lang="pt-BR" dirty="0" smtClean="0"/>
                  <a:t>Em notação de Leibniz:</a:t>
                </a:r>
              </a:p>
              <a:p>
                <a:endParaRPr lang="pt-BR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pt-BR" i="1" smtClean="0">
                            <a:latin typeface="Cambria Math" charset="0"/>
                          </a:rPr>
                          <m:t>𝜕</m:t>
                        </m:r>
                        <m:r>
                          <a:rPr lang="pt-BR" b="0" i="1" smtClean="0">
                            <a:latin typeface="Cambria Math" charset="0"/>
                          </a:rPr>
                          <m:t>𝑓</m:t>
                        </m:r>
                        <m:r>
                          <a:rPr lang="pt-BR" b="0" i="1" smtClean="0">
                            <a:latin typeface="Cambria Math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charset="0"/>
                          </a:rPr>
                          <m:t>𝑔</m:t>
                        </m:r>
                        <m:d>
                          <m:dPr>
                            <m:ctrlPr>
                              <a:rPr lang="pt-BR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pt-BR" b="0" i="1" smtClean="0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pt-BR" i="1" smtClean="0">
                            <a:latin typeface="Cambria Math" charset="0"/>
                          </a:rPr>
                          <m:t>𝜕</m:t>
                        </m:r>
                        <m:r>
                          <a:rPr lang="pt-BR" i="1" smtClean="0">
                            <a:latin typeface="Cambria Math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pt-BR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charset="0"/>
                          </a:rPr>
                          <m:t>𝜕</m:t>
                        </m:r>
                        <m:r>
                          <a:rPr lang="pt-BR" i="1">
                            <a:latin typeface="Cambria Math" charset="0"/>
                          </a:rPr>
                          <m:t>𝑓</m:t>
                        </m:r>
                        <m:r>
                          <a:rPr lang="pt-BR" i="1">
                            <a:latin typeface="Cambria Math" charset="0"/>
                          </a:rPr>
                          <m:t>(</m:t>
                        </m:r>
                        <m:r>
                          <a:rPr lang="pt-BR" i="1">
                            <a:latin typeface="Cambria Math" charset="0"/>
                          </a:rPr>
                          <m:t>𝑔</m:t>
                        </m:r>
                        <m:d>
                          <m:dPr>
                            <m:ctrlPr>
                              <a:rPr lang="pt-BR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  <m:r>
                          <a:rPr lang="pt-BR" i="1">
                            <a:latin typeface="Cambria Math" charset="0"/>
                          </a:rPr>
                          <m:t>)</m:t>
                        </m:r>
                      </m:num>
                      <m:den>
                        <m:r>
                          <a:rPr lang="pt-BR" i="1">
                            <a:latin typeface="Cambria Math" charset="0"/>
                          </a:rPr>
                          <m:t>𝜕</m:t>
                        </m:r>
                        <m:r>
                          <a:rPr lang="pt-BR" b="0" i="1" smtClean="0">
                            <a:latin typeface="Cambria Math" charset="0"/>
                          </a:rPr>
                          <m:t>𝑔</m:t>
                        </m:r>
                        <m:r>
                          <a:rPr lang="pt-BR" b="0" i="1" smtClean="0">
                            <a:latin typeface="Cambria Math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pt-BR" b="0" i="1" smtClean="0">
                            <a:latin typeface="Cambria Math" charset="0"/>
                          </a:rPr>
                          <m:t>)</m:t>
                        </m:r>
                      </m:den>
                    </m:f>
                    <m:r>
                      <a:rPr lang="pt-BR" i="1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f>
                      <m:fPr>
                        <m:ctrlPr>
                          <a:rPr lang="pt-BR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charset="0"/>
                          </a:rPr>
                          <m:t>𝜕</m:t>
                        </m:r>
                        <m:r>
                          <a:rPr lang="pt-BR" i="1">
                            <a:latin typeface="Cambria Math" charset="0"/>
                          </a:rPr>
                          <m:t>𝑔</m:t>
                        </m:r>
                        <m:d>
                          <m:dPr>
                            <m:ctrlPr>
                              <a:rPr lang="pt-BR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pt-BR" i="1">
                            <a:latin typeface="Cambria Math" charset="0"/>
                          </a:rPr>
                          <m:t>𝜕</m:t>
                        </m:r>
                        <m:r>
                          <a:rPr lang="pt-BR" i="1">
                            <a:latin typeface="Cambria Math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8" name="Marcador de contenido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D2D7-14ED-E040-99FD-6335891B3D3E}" type="slidenum">
              <a:rPr lang="pt-BR" altLang="es-ES" smtClean="0"/>
              <a:pPr/>
              <a:t>68</a:t>
            </a:fld>
            <a:endParaRPr lang="pt-BR" altLang="es-ES" dirty="0"/>
          </a:p>
        </p:txBody>
      </p:sp>
    </p:spTree>
    <p:extLst>
      <p:ext uri="{BB962C8B-B14F-4D97-AF65-F5344CB8AC3E}">
        <p14:creationId xmlns:p14="http://schemas.microsoft.com/office/powerpoint/2010/main" val="134360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Lembrando derivadas totais</a:t>
            </a:r>
            <a:endParaRPr lang="pt-P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PT" dirty="0" smtClean="0"/>
                  <a:t>Seja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.</m:t>
                    </m:r>
                  </m:oMath>
                </a14:m>
                <a:endParaRPr lang="pt-PT" dirty="0" smtClean="0"/>
              </a:p>
              <a:p>
                <a:r>
                  <a:rPr lang="pt-PT" dirty="0" smtClean="0"/>
                  <a:t>A derivada total de </a:t>
                </a:r>
                <a:r>
                  <a:rPr lang="pt-PT" i="1" dirty="0" smtClean="0"/>
                  <a:t>f</a:t>
                </a:r>
                <a:r>
                  <a:rPr lang="pt-PT" dirty="0" smtClean="0"/>
                  <a:t> em </a:t>
                </a:r>
                <a:r>
                  <a:rPr lang="pt-PT" i="1" dirty="0" smtClean="0"/>
                  <a:t>t</a:t>
                </a:r>
                <a:r>
                  <a:rPr lang="pt-PT" dirty="0" smtClean="0"/>
                  <a:t> </a:t>
                </a:r>
                <a:r>
                  <a:rPr lang="en-US" dirty="0" err="1" smtClean="0"/>
                  <a:t>é</a:t>
                </a:r>
                <a:r>
                  <a:rPr lang="en-US" dirty="0" smtClean="0"/>
                  <a:t>:</a:t>
                </a:r>
              </a:p>
              <a:p>
                <a:endParaRPr lang="en-US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num>
                      <m:den>
                        <m:r>
                          <a:rPr lang="en-US" i="1" smtClean="0">
                            <a:latin typeface="Cambria Math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num>
                      <m:den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PT" dirty="0" smtClean="0"/>
                  <a:t> +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pt-PT" dirty="0" smtClean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𝑧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den>
                    </m:f>
                  </m:oMath>
                </a14:m>
                <a:endParaRPr lang="pt-PT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D2D7-14ED-E040-99FD-6335891B3D3E}" type="slidenum">
              <a:rPr lang="pt-BR" altLang="es-ES" smtClean="0"/>
              <a:pPr/>
              <a:t>69</a:t>
            </a:fld>
            <a:endParaRPr lang="pt-BR" altLang="es-ES" dirty="0"/>
          </a:p>
        </p:txBody>
      </p:sp>
    </p:spTree>
    <p:extLst>
      <p:ext uri="{BB962C8B-B14F-4D97-AF65-F5344CB8AC3E}">
        <p14:creationId xmlns:p14="http://schemas.microsoft.com/office/powerpoint/2010/main" val="96203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5" descr="canal with women washing - van gog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700" y="533400"/>
            <a:ext cx="48006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Princípios fundamentais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s-ES_tradnl" dirty="0" smtClean="0">
                    <a:ea typeface="Cambria Math" charset="0"/>
                    <a:cs typeface="Cambria Math" charset="0"/>
                  </a:rPr>
                  <a:t>Conjunto de dados para </a:t>
                </a:r>
                <a:r>
                  <a:rPr lang="es-ES_tradnl" dirty="0" err="1" smtClean="0">
                    <a:ea typeface="Cambria Math" charset="0"/>
                    <a:cs typeface="Cambria Math" charset="0"/>
                  </a:rPr>
                  <a:t>aprendizagem</a:t>
                </a:r>
                <a:r>
                  <a:rPr lang="es-ES_tradnl" dirty="0" smtClean="0">
                    <a:ea typeface="Cambria Math" charset="0"/>
                    <a:cs typeface="Cambria Math" charset="0"/>
                  </a:rPr>
                  <a:t>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Ψ</m:t>
                    </m:r>
                    <m:r>
                      <a:rPr lang="es-ES_tradnl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s-ES_tradnl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s-ES_tradnl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_tradnl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_tradnl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S_tradnl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ES_tradnl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_tradnl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_tradnl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s-ES_tradnl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s-ES_tradnl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,…,</m:t>
                        </m:r>
                        <m:d>
                          <m:dPr>
                            <m:begChr m:val="⟨"/>
                            <m:endChr m:val="⟩"/>
                            <m:ctrlPr>
                              <a:rPr lang="es-ES_tradnl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_tradnl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_tradnl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s-ES_tradnl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sub>
                            </m:sSub>
                            <m:r>
                              <a:rPr lang="es-ES_tradnl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s-ES_tradnl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_tradnl" i="1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s-ES_tradnl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𝑝</m:t>
                                </m:r>
                              </m:sub>
                            </m:sSub>
                          </m:e>
                        </m:d>
                        <m:r>
                          <a:rPr lang="es-ES_tradnl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…</m:t>
                        </m:r>
                      </m:e>
                    </m:d>
                  </m:oMath>
                </a14:m>
                <a:r>
                  <a:rPr lang="pt-BR" dirty="0" smtClean="0"/>
                  <a:t>.</a:t>
                </a:r>
              </a:p>
              <a:p>
                <a:endParaRPr lang="pt-BR" dirty="0" smtClean="0"/>
              </a:p>
              <a:p>
                <a:r>
                  <a:rPr lang="pt-BR" dirty="0" smtClean="0"/>
                  <a:t>Erro ao propagar uma entrada: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3600" b="0" i="1" smtClean="0">
                          <a:latin typeface="Cambria Math" charset="0"/>
                        </a:rPr>
                        <m:t>𝐽</m:t>
                      </m:r>
                      <m:r>
                        <a:rPr lang="es-ES_tradnl" sz="3600" b="0" i="1" smtClean="0">
                          <a:latin typeface="Cambria Math" charset="0"/>
                        </a:rPr>
                        <m:t>=</m:t>
                      </m:r>
                      <m:box>
                        <m:boxPr>
                          <m:ctrlPr>
                            <a:rPr lang="es-ES_tradnl" sz="3600" b="0" i="1" smtClean="0">
                              <a:latin typeface="Cambria Math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s-ES_tradnl" sz="36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s-ES_tradnl" sz="3600" b="0" i="1" smtClean="0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ES_tradnl" sz="3600" b="0" i="1" smtClean="0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s-ES_tradnl" sz="3600" b="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_tradnl" sz="3600" b="0" i="1" smtClean="0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s-ES_tradnl" sz="36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b="0" i="1" smtClean="0">
                                  <a:latin typeface="Cambria Math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ES_tradnl" sz="36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_tradnl" sz="36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_tradnl" sz="360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_tradnl" sz="3600" b="0" i="1" smtClean="0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s-ES_tradnl" sz="3600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s-ES_tradnl" sz="36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s-ES_tradnl" sz="3600" i="1" smtClean="0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s-ES_tradnl" sz="3600" b="0" i="1" smtClean="0"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s-ES_tradnl" sz="3600" b="0" i="1" smtClean="0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s-ES_tradnl" sz="3600" b="0" i="1" smtClean="0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s-ES_tradnl" sz="36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box>
                    </m:oMath>
                  </m:oMathPara>
                </a14:m>
                <a:endParaRPr lang="pt-BR" sz="3600" dirty="0" smtClean="0"/>
              </a:p>
              <a:p>
                <a:endParaRPr lang="pt-BR" dirty="0" smtClean="0"/>
              </a:p>
              <a:p>
                <a:r>
                  <a:rPr lang="pt-BR" dirty="0" smtClean="0"/>
                  <a:t>Seguindo o principio da </a:t>
                </a:r>
                <a:r>
                  <a:rPr lang="pt-BR" dirty="0" err="1" smtClean="0"/>
                  <a:t>minimizaç</a:t>
                </a:r>
                <a:r>
                  <a:rPr lang="es-ES_tradnl" dirty="0" err="1" smtClean="0"/>
                  <a:t>ão</a:t>
                </a:r>
                <a:r>
                  <a:rPr lang="es-ES_tradnl" dirty="0" smtClean="0"/>
                  <a:t> local: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s-ES_tradnl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s-ES_tradnl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𝑤</m:t>
                    </m:r>
                    <m:r>
                      <a:rPr lang="es-ES_tradnl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∝−</m:t>
                    </m:r>
                    <m:f>
                      <m:fPr>
                        <m:ctrlPr>
                          <a:rPr lang="es-ES_tradnl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s-ES_tradnl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s-ES_tradnl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num>
                      <m:den>
                        <m:r>
                          <a:rPr lang="es-ES_tradnl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es-ES_tradnl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3081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D2D7-14ED-E040-99FD-6335891B3D3E}" type="slidenum">
              <a:rPr lang="pt-BR" altLang="es-ES" smtClean="0"/>
              <a:pPr/>
              <a:t>70</a:t>
            </a:fld>
            <a:endParaRPr lang="pt-BR" altLang="es-ES" dirty="0"/>
          </a:p>
        </p:txBody>
      </p:sp>
    </p:spTree>
    <p:extLst>
      <p:ext uri="{BB962C8B-B14F-4D97-AF65-F5344CB8AC3E}">
        <p14:creationId xmlns:p14="http://schemas.microsoft.com/office/powerpoint/2010/main" val="1554725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Nota</a:t>
            </a:r>
            <a:r>
              <a:rPr lang="en-US" dirty="0" err="1" smtClean="0"/>
              <a:t>ção</a:t>
            </a:r>
            <a:endParaRPr lang="pt-P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>
                    <a:latin typeface="Cambria Math" charset="0"/>
                  </a:rPr>
                  <a:t>Rede </a:t>
                </a:r>
                <a:r>
                  <a:rPr lang="pt-BR" dirty="0" err="1" smtClean="0">
                    <a:latin typeface="Cambria Math" charset="0"/>
                  </a:rPr>
                  <a:t>multi-camada</a:t>
                </a:r>
                <a:r>
                  <a:rPr lang="pt-BR" dirty="0" smtClean="0">
                    <a:latin typeface="Cambria Math" charset="0"/>
                  </a:rPr>
                  <a:t> de </a:t>
                </a:r>
                <a:r>
                  <a:rPr lang="pt-BR" i="1" dirty="0" smtClean="0">
                    <a:solidFill>
                      <a:schemeClr val="accent5"/>
                    </a:solidFill>
                    <a:latin typeface="Cambria Math" charset="0"/>
                  </a:rPr>
                  <a:t>L</a:t>
                </a:r>
                <a:r>
                  <a:rPr lang="pt-BR" dirty="0" smtClean="0">
                    <a:latin typeface="Cambria Math" charset="0"/>
                  </a:rPr>
                  <a:t> camadas 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charset="0"/>
                      </a:rPr>
                      <m:t>𝑙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charset="0"/>
                      </a:rPr>
                      <m:t>=1…</m:t>
                    </m:r>
                    <m:r>
                      <a:rPr lang="en-US" b="0" i="1" smtClean="0">
                        <a:solidFill>
                          <a:schemeClr val="accent5"/>
                        </a:solidFill>
                        <a:latin typeface="Cambria Math" charset="0"/>
                      </a:rPr>
                      <m:t>𝐿</m:t>
                    </m:r>
                  </m:oMath>
                </a14:m>
                <a:r>
                  <a:rPr lang="pt-BR" dirty="0" smtClean="0">
                    <a:latin typeface="Cambria Math" charset="0"/>
                  </a:rPr>
                  <a:t>).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pt-BR" i="1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pt-BR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pt-BR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pt-BR" dirty="0">
                    <a:latin typeface="Cambria Math" charset="0"/>
                  </a:rPr>
                  <a:t>: saída do neurônio </a:t>
                </a:r>
                <a:r>
                  <a:rPr lang="pt-BR" i="1" dirty="0" err="1">
                    <a:latin typeface="Cambria Math" charset="0"/>
                  </a:rPr>
                  <a:t>j</a:t>
                </a:r>
                <a:r>
                  <a:rPr lang="pt-BR" dirty="0">
                    <a:latin typeface="Cambria Math" charset="0"/>
                  </a:rPr>
                  <a:t>  da camada </a:t>
                </a:r>
                <a:r>
                  <a:rPr lang="pt-BR" i="1" dirty="0">
                    <a:latin typeface="Cambria Math" charset="0"/>
                  </a:rPr>
                  <a:t>l</a:t>
                </a:r>
                <a:r>
                  <a:rPr lang="pt-BR" i="1" dirty="0" smtClean="0">
                    <a:latin typeface="Cambria Math" charset="0"/>
                  </a:rPr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pt-BR" i="1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pt-BR" i="1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pt-BR" i="1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pt-BR" i="1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𝑙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𝑙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</a:rPr>
                                    <m:t>𝑗𝑖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</a:rPr>
                                    <m:t>𝑙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pt-BR" i="1" dirty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pt-BR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pt-BR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𝑗𝑖</m:t>
                        </m:r>
                      </m:sub>
                      <m:sup>
                        <m:r>
                          <a:rPr lang="pt-BR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pt-BR" dirty="0"/>
                  <a:t>: peso </a:t>
                </a:r>
                <a:r>
                  <a:rPr lang="pt-BR" i="1" dirty="0" err="1"/>
                  <a:t>i</a:t>
                </a:r>
                <a:r>
                  <a:rPr lang="pt-BR" i="1" dirty="0"/>
                  <a:t>, </a:t>
                </a:r>
                <a:r>
                  <a:rPr lang="pt-BR" dirty="0"/>
                  <a:t>do neurônio </a:t>
                </a:r>
                <a:r>
                  <a:rPr lang="pt-BR" i="1" dirty="0" err="1"/>
                  <a:t>j</a:t>
                </a:r>
                <a:r>
                  <a:rPr lang="pt-BR" dirty="0"/>
                  <a:t> da camada </a:t>
                </a:r>
                <a:r>
                  <a:rPr lang="pt-BR" i="1" dirty="0"/>
                  <a:t>l</a:t>
                </a:r>
                <a:r>
                  <a:rPr lang="pt-BR" dirty="0"/>
                  <a:t>.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i="1" smtClean="0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pt-BR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pt-BR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pt-BR" dirty="0"/>
                  <a:t>: entrada </a:t>
                </a:r>
                <a:r>
                  <a:rPr lang="pt-BR" i="1" dirty="0" err="1"/>
                  <a:t>i</a:t>
                </a:r>
                <a:r>
                  <a:rPr lang="pt-BR" dirty="0"/>
                  <a:t> à camada </a:t>
                </a:r>
                <a:r>
                  <a:rPr lang="pt-BR" i="1" dirty="0"/>
                  <a:t>l</a:t>
                </a:r>
                <a:r>
                  <a:rPr lang="pt-BR" dirty="0"/>
                  <a:t>.</a:t>
                </a:r>
              </a:p>
              <a:p>
                <a:r>
                  <a:rPr lang="es-ES_tradnl" dirty="0"/>
                  <a:t>Entradas da camada </a:t>
                </a:r>
                <a:r>
                  <a:rPr lang="es-ES_tradnl" i="1" dirty="0"/>
                  <a:t>l</a:t>
                </a:r>
                <a:r>
                  <a:rPr lang="es-ES_tradnl" dirty="0"/>
                  <a:t> s</a:t>
                </a:r>
                <a:r>
                  <a:rPr lang="en-US" dirty="0" err="1"/>
                  <a:t>ão</a:t>
                </a:r>
                <a:r>
                  <a:rPr lang="en-US" dirty="0"/>
                  <a:t> as </a:t>
                </a:r>
                <a:r>
                  <a:rPr lang="en-US" dirty="0" err="1"/>
                  <a:t>saídas</a:t>
                </a:r>
                <a:r>
                  <a:rPr lang="en-US" dirty="0"/>
                  <a:t> da </a:t>
                </a:r>
                <a:r>
                  <a:rPr lang="en-US" dirty="0" err="1"/>
                  <a:t>camada</a:t>
                </a:r>
                <a:r>
                  <a:rPr lang="en-US" dirty="0"/>
                  <a:t> </a:t>
                </a:r>
                <a:r>
                  <a:rPr lang="en-US" i="1" dirty="0"/>
                  <a:t>l</a:t>
                </a:r>
                <a:r>
                  <a:rPr lang="en-US" dirty="0"/>
                  <a:t>-1: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s-ES_tradnl" i="1" smtClean="0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s-ES_tradnl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s-ES_tradnl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s-ES_tradnl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𝑙</m:t>
                        </m:r>
                      </m:sup>
                    </m:sSubSup>
                    <m:r>
                      <a:rPr lang="en-US" i="1">
                        <a:solidFill>
                          <a:schemeClr val="accent5"/>
                        </a:solidFill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s-ES_tradnl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s-ES_tradnl" i="1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s-ES_tradnl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s-ES_tradnl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𝑙</m:t>
                        </m:r>
                        <m:r>
                          <a:rPr lang="en-US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lang="pt-PT" dirty="0" smtClean="0"/>
                  <a:t>.</a:t>
                </a:r>
                <a:endParaRPr lang="pt-PT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381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D2D7-14ED-E040-99FD-6335891B3D3E}" type="slidenum">
              <a:rPr lang="pt-BR" altLang="es-ES" smtClean="0"/>
              <a:pPr/>
              <a:t>71</a:t>
            </a:fld>
            <a:endParaRPr lang="pt-BR" altLang="es-ES" dirty="0"/>
          </a:p>
        </p:txBody>
      </p:sp>
    </p:spTree>
    <p:extLst>
      <p:ext uri="{BB962C8B-B14F-4D97-AF65-F5344CB8AC3E}">
        <p14:creationId xmlns:p14="http://schemas.microsoft.com/office/powerpoint/2010/main" val="55930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476673"/>
                <a:ext cx="7886700" cy="417646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pt-BR" dirty="0" smtClean="0"/>
                  <a:t>Derivada do erro com relação ao peso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pt-BR" i="1">
                            <a:latin typeface="Cambria Math" charset="0"/>
                          </a:rPr>
                          <m:t>𝑗𝑖</m:t>
                        </m:r>
                      </m:sub>
                      <m:sup>
                        <m:r>
                          <a:rPr lang="pt-BR" i="1">
                            <a:latin typeface="Cambria Math" charset="0"/>
                          </a:rPr>
                          <m:t>𝑙</m:t>
                        </m:r>
                      </m:sup>
                    </m:sSubSup>
                    <m:r>
                      <a:rPr lang="pt-BR" b="0" i="1" smtClean="0">
                        <a:latin typeface="Cambria Math" charset="0"/>
                      </a:rPr>
                      <m:t>:</m:t>
                    </m:r>
                  </m:oMath>
                </a14:m>
                <a:endParaRPr lang="pt-BR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endParaRPr lang="pt-BR" i="1" dirty="0">
                  <a:latin typeface="Cambria Math" charset="0"/>
                </a:endParaRPr>
              </a:p>
              <a:p>
                <a:pPr marL="0" indent="0">
                  <a:buNone/>
                </a:pPr>
                <a:endParaRPr lang="pt-BR" b="0" i="1" dirty="0" smtClean="0">
                  <a:latin typeface="Cambria Math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pt-BR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pt-BR" i="1" smtClean="0">
                            <a:latin typeface="Cambria Math" charset="0"/>
                          </a:rPr>
                          <m:t>𝜕</m:t>
                        </m:r>
                        <m:r>
                          <a:rPr lang="pt-BR" b="0" i="1" smtClean="0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pt-BR" i="1" smtClean="0"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t-BR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i="1">
                                <a:latin typeface="Cambria Math" charset="0"/>
                              </a:rPr>
                              <m:t>𝑗𝑖</m:t>
                            </m:r>
                          </m:sub>
                          <m:sup>
                            <m:r>
                              <a:rPr lang="pt-BR" i="1">
                                <a:latin typeface="Cambria Math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  <m:r>
                      <a:rPr lang="pt-BR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𝜕</m:t>
                        </m:r>
                        <m:r>
                          <a:rPr lang="pt-BR" b="0" i="1" smtClean="0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pt-BR" b="0" i="1" smtClean="0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t-BR" i="1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pt-BR" b="0" i="1" smtClean="0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  <m:t>𝑗𝑖</m:t>
                            </m:r>
                          </m:sub>
                          <m:sup>
                            <m:r>
                              <a:rPr lang="pt-BR" i="1">
                                <a:solidFill>
                                  <a:schemeClr val="accent5"/>
                                </a:solidFill>
                                <a:latin typeface="Cambria Math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  <m:f>
                      <m:fPr>
                        <m:ctrlPr>
                          <a:rPr lang="pt-BR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pt-BR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t-BR" i="1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pt-BR" b="0" i="1" smtClean="0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𝑛𝑒𝑡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𝑗𝑖</m:t>
                            </m:r>
                          </m:sub>
                          <m:sup>
                            <m:r>
                              <a:rPr lang="pt-BR" i="1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𝑙</m:t>
                            </m:r>
                          </m:sup>
                        </m:sSubSup>
                      </m:num>
                      <m:den>
                        <m:r>
                          <a:rPr lang="pt-BR" b="0" i="1" smtClean="0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t-BR" i="1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pt-BR" i="1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i="1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𝑗𝑖</m:t>
                            </m:r>
                          </m:sub>
                          <m:sup>
                            <m:r>
                              <a:rPr lang="pt-BR" i="1">
                                <a:solidFill>
                                  <a:schemeClr val="accent6"/>
                                </a:solidFill>
                                <a:latin typeface="Cambria Math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r>
                  <a:rPr lang="pt-BR" i="1" dirty="0" smtClean="0"/>
                  <a:t>.</a:t>
                </a:r>
              </a:p>
              <a:p>
                <a:pPr marL="0" indent="0" algn="ctr">
                  <a:buNone/>
                </a:pPr>
                <a:endParaRPr lang="pt-BR" i="1" dirty="0" smtClean="0">
                  <a:latin typeface="Cambria Math" charset="0"/>
                </a:endParaRPr>
              </a:p>
              <a:p>
                <a:pPr marL="0" indent="0" algn="ctr">
                  <a:buNone/>
                </a:pPr>
                <a:endParaRPr lang="pt-BR" i="1" dirty="0">
                  <a:latin typeface="Cambria Math" charset="0"/>
                </a:endParaRPr>
              </a:p>
              <a:p>
                <a:pPr marL="0" indent="0" algn="ctr">
                  <a:buNone/>
                </a:pPr>
                <a:r>
                  <a:rPr lang="pt-BR" dirty="0" smtClean="0">
                    <a:latin typeface="Cambria Math" charset="0"/>
                  </a:rPr>
                  <a:t> </a:t>
                </a:r>
                <a:endParaRPr lang="pt-BR" dirty="0" smtClean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476673"/>
                <a:ext cx="7886700" cy="4176464"/>
              </a:xfrm>
              <a:blipFill rotWithShape="0">
                <a:blip r:embed="rId2"/>
                <a:stretch>
                  <a:fillRect l="-1546" t="-1314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D2D7-14ED-E040-99FD-6335891B3D3E}" type="slidenum">
              <a:rPr lang="pt-BR" altLang="es-ES" smtClean="0"/>
              <a:pPr/>
              <a:t>72</a:t>
            </a:fld>
            <a:endParaRPr lang="pt-BR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Llamada rectangular 4"/>
              <p:cNvSpPr/>
              <p:nvPr/>
            </p:nvSpPr>
            <p:spPr>
              <a:xfrm>
                <a:off x="3851920" y="1109657"/>
                <a:ext cx="1763688" cy="792088"/>
              </a:xfrm>
              <a:prstGeom prst="wedgeRectCallout">
                <a:avLst>
                  <a:gd name="adj1" fmla="val -8568"/>
                  <a:gd name="adj2" fmla="val 83580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0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pt-BR" sz="20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pt-BR" sz="2000" i="1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pt-BR" sz="2000" i="1">
                              <a:latin typeface="Cambria Math" charset="0"/>
                            </a:rPr>
                            <m:t>𝑙</m:t>
                          </m:r>
                        </m:sup>
                      </m:sSubSup>
                      <m:r>
                        <a:rPr lang="pt-BR" sz="20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pt-BR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pt-BR" sz="2000" i="1">
                              <a:latin typeface="Cambria Math" charset="0"/>
                            </a:rPr>
                            <m:t>𝜕</m:t>
                          </m:r>
                          <m:r>
                            <a:rPr lang="pt-BR" sz="2000" i="1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pt-BR" sz="2000" i="1"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pt-BR" sz="2000" i="1">
                                  <a:latin typeface="Cambria Math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pt-BR" sz="2000" i="1">
                                  <a:latin typeface="Cambria Math" charset="0"/>
                                </a:rPr>
                                <m:t>𝑗𝑖</m:t>
                              </m:r>
                            </m:sub>
                            <m:sup>
                              <m:r>
                                <a:rPr lang="pt-BR" sz="2000" i="1">
                                  <a:latin typeface="Cambria Math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5" name="Llamada rectangula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920" y="1109657"/>
                <a:ext cx="1763688" cy="792088"/>
              </a:xfrm>
              <a:prstGeom prst="wedgeRectCallout">
                <a:avLst>
                  <a:gd name="adj1" fmla="val -8568"/>
                  <a:gd name="adj2" fmla="val 83580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Llamada rectangular 5"/>
              <p:cNvSpPr/>
              <p:nvPr/>
            </p:nvSpPr>
            <p:spPr>
              <a:xfrm>
                <a:off x="3347864" y="3326817"/>
                <a:ext cx="3744416" cy="1046973"/>
              </a:xfrm>
              <a:prstGeom prst="wedgeRectCallout">
                <a:avLst>
                  <a:gd name="adj1" fmla="val 10278"/>
                  <a:gd name="adj2" fmla="val -82598"/>
                </a:avLst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pt-BR" i="1">
                                  <a:latin typeface="Cambria Math" charset="0"/>
                                </a:rPr>
                                <m:t>𝑗𝑖</m:t>
                              </m:r>
                            </m:sub>
                            <m:sup>
                              <m:r>
                                <a:rPr lang="pt-BR" i="1">
                                  <a:latin typeface="Cambria Math" charset="0"/>
                                </a:rPr>
                                <m:t>𝑙</m:t>
                              </m:r>
                            </m:sup>
                          </m:sSubSup>
                        </m:num>
                        <m:den>
                          <m:r>
                            <a:rPr lang="pt-BR" i="1"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i="1">
                                  <a:latin typeface="Cambria Math" charset="0"/>
                                </a:rPr>
                                <m:t>𝑗𝑖</m:t>
                              </m:r>
                            </m:sub>
                            <m:sup>
                              <m:r>
                                <a:rPr lang="pt-BR" i="1">
                                  <a:latin typeface="Cambria Math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m:rPr>
                          <m:nor/>
                        </m:rPr>
                        <a:rPr lang="pt-BR" dirty="0"/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pt-BR" i="1">
                                      <a:latin typeface="Cambria Math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pt-BR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BR" i="1">
                                      <a:latin typeface="Cambria Math" charset="0"/>
                                    </a:rPr>
                                    <m:t>𝑛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pt-BR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charset="0"/>
                                        </a:rPr>
                                        <m:t>𝑗𝑖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latin typeface="Cambria Math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pt-BR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BR" i="1"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BR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pt-BR" i="1">
                                          <a:latin typeface="Cambria Math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num>
                        <m:den>
                          <m:r>
                            <a:rPr lang="pt-BR" i="1"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pt-BR" i="1">
                                  <a:latin typeface="Cambria Math" charset="0"/>
                                </a:rPr>
                                <m:t>𝑗𝑖</m:t>
                              </m:r>
                            </m:sub>
                            <m:sup>
                              <m:r>
                                <a:rPr lang="pt-BR" i="1">
                                  <a:latin typeface="Cambria Math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m:rPr>
                          <m:nor/>
                        </m:rPr>
                        <a:rPr lang="pt-BR" dirty="0"/>
                        <m:t>=</m:t>
                      </m:r>
                      <m:sSubSup>
                        <m:sSubSupPr>
                          <m:ctrlPr>
                            <a:rPr lang="pt-BR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r>
                            <a:rPr lang="pt-BR" i="1">
                              <a:latin typeface="Cambria Math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Llamada rectangular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3326817"/>
                <a:ext cx="3744416" cy="1046973"/>
              </a:xfrm>
              <a:prstGeom prst="wedgeRectCallout">
                <a:avLst>
                  <a:gd name="adj1" fmla="val 10278"/>
                  <a:gd name="adj2" fmla="val -82598"/>
                </a:avLst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ángulo 1"/>
              <p:cNvSpPr/>
              <p:nvPr/>
            </p:nvSpPr>
            <p:spPr>
              <a:xfrm>
                <a:off x="628650" y="5017291"/>
                <a:ext cx="4807085" cy="866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sz="2800" dirty="0">
                    <a:latin typeface="+mn-lt"/>
                  </a:rPr>
                  <a:t>Podemos escrever: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sz="2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pt-BR" sz="2800" i="1">
                            <a:latin typeface="Cambria Math" charset="0"/>
                          </a:rPr>
                          <m:t>𝜕</m:t>
                        </m:r>
                        <m:r>
                          <a:rPr lang="pt-BR" sz="2800" i="1">
                            <a:latin typeface="Cambria Math" charset="0"/>
                          </a:rPr>
                          <m:t>𝐽</m:t>
                        </m:r>
                      </m:num>
                      <m:den>
                        <m:r>
                          <a:rPr lang="pt-BR" sz="2800" i="1">
                            <a:latin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t-BR" sz="28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pt-BR" sz="28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sz="2800" i="1">
                                <a:latin typeface="Cambria Math" charset="0"/>
                              </a:rPr>
                              <m:t>𝑗𝑖</m:t>
                            </m:r>
                          </m:sub>
                          <m:sup>
                            <m:r>
                              <a:rPr lang="pt-BR" sz="2800" i="1">
                                <a:latin typeface="Cambria Math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  <m:r>
                      <a:rPr lang="pt-BR" sz="2800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pt-BR" sz="2800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pt-BR" sz="2800" i="1">
                            <a:solidFill>
                              <a:schemeClr val="accent5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pt-BR" sz="2800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pt-BR" sz="2800" i="1">
                            <a:solidFill>
                              <a:schemeClr val="accent5"/>
                            </a:solidFill>
                            <a:latin typeface="Cambria Math" charset="0"/>
                          </a:rPr>
                          <m:t>𝑙</m:t>
                        </m:r>
                      </m:sup>
                    </m:sSubSup>
                    <m:sSubSup>
                      <m:sSubSupPr>
                        <m:ctrlPr>
                          <a:rPr lang="pt-BR" sz="2800" i="1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pt-BR" sz="2800" i="1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 sz="2800" i="1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pt-BR" sz="2800" i="1">
                            <a:solidFill>
                              <a:schemeClr val="accent6"/>
                            </a:solidFill>
                            <a:latin typeface="Cambria Math" charset="0"/>
                          </a:rPr>
                          <m:t>𝑙</m:t>
                        </m:r>
                      </m:sup>
                    </m:sSubSup>
                  </m:oMath>
                </a14:m>
                <a:endParaRPr lang="pt-PT" sz="2800" dirty="0"/>
              </a:p>
            </p:txBody>
          </p:sp>
        </mc:Choice>
        <mc:Fallback xmlns="">
          <p:sp>
            <p:nvSpPr>
              <p:cNvPr id="2" name="Rectángulo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5017291"/>
                <a:ext cx="4807085" cy="866456"/>
              </a:xfrm>
              <a:prstGeom prst="rect">
                <a:avLst/>
              </a:prstGeom>
              <a:blipFill rotWithShape="0">
                <a:blip r:embed="rId5"/>
                <a:stretch>
                  <a:fillRect l="-2535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138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t-BR" dirty="0" smtClean="0"/>
                  <a:t>Deltas: camada de </a:t>
                </a:r>
                <a:r>
                  <a:rPr lang="pt-BR" dirty="0" err="1" smtClean="0"/>
                  <a:t>sa</a:t>
                </a:r>
                <a:r>
                  <a:rPr lang="es-ES_tradnl" dirty="0" err="1" smtClean="0"/>
                  <a:t>ída</a:t>
                </a:r>
                <a:r>
                  <a:rPr lang="es-ES_tradnl" dirty="0" smtClean="0"/>
                  <a:t>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𝑙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𝐿</m:t>
                    </m:r>
                  </m:oMath>
                </a14:m>
                <a:r>
                  <a:rPr lang="pt-BR" dirty="0" smtClean="0"/>
                  <a:t>)</a:t>
                </a:r>
                <a:endParaRPr lang="pt-BR" dirty="0"/>
              </a:p>
            </p:txBody>
          </p:sp>
        </mc:Choice>
        <mc:Fallback xmlns="">
          <p:sp>
            <p:nvSpPr>
              <p:cNvPr id="2" name="Títu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18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31145" y="3491408"/>
                <a:ext cx="7886700" cy="131534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_tradnl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s-ES_tradnl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s-ES_tradnl" i="1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sup>
                      </m:sSubSup>
                      <m:r>
                        <a:rPr lang="es-ES_tradnl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s-ES_tradnl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s-ES_tradnl" i="1">
                              <a:latin typeface="Cambria Math" charset="0"/>
                            </a:rPr>
                            <m:t>𝜕</m:t>
                          </m:r>
                          <m:r>
                            <a:rPr lang="es-ES_tradnl" i="1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es-ES_tradnl" i="1"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s-ES_tradnl" i="1">
                                  <a:latin typeface="Cambria Math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s-ES_tradnl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𝐿</m:t>
                              </m:r>
                            </m:sup>
                          </m:sSubSup>
                        </m:den>
                      </m:f>
                      <m:r>
                        <a:rPr lang="es-ES_tradnl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s-ES_tradnl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s-ES_tradnl" i="1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lang="es-ES_tradnl" i="1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es-ES_tradnl" i="1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ES_tradnl" i="1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ES_tradnl" i="1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_tradnl" i="1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_tradnl" i="1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s-ES_tradnl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s-ES_tradnl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ES_tradnl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ES_tradnl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_tradnl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_tradnl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s-ES_tradnl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s-ES_tradnl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s-ES_tradnl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sup>
                          </m:sSubSup>
                        </m:den>
                      </m:f>
                      <m:r>
                        <a:rPr lang="es-ES_tradnl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s-ES_tradnl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_tradnl" i="1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ES_tradnl" i="1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_tradnl" i="1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ES_tradnl" i="1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_tradnl" i="1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ES_tradnl" i="1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_tradnl" i="1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_tradnl" i="1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s-ES_tradnl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s-ES_tradnl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′</m:t>
                      </m:r>
                      <m:d>
                        <m:dPr>
                          <m:ctrlPr>
                            <a:rPr lang="es-ES_tradnl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s-ES_tradnl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s-ES_tradnl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pt-BR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1145" y="3491408"/>
                <a:ext cx="7886700" cy="1315343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D2D7-14ED-E040-99FD-6335891B3D3E}" type="slidenum">
              <a:rPr lang="pt-BR" altLang="es-ES" smtClean="0"/>
              <a:pPr/>
              <a:t>73</a:t>
            </a:fld>
            <a:endParaRPr lang="pt-BR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Llamada rectangular 6"/>
              <p:cNvSpPr/>
              <p:nvPr/>
            </p:nvSpPr>
            <p:spPr>
              <a:xfrm>
                <a:off x="1496827" y="1684788"/>
                <a:ext cx="5098826" cy="1164652"/>
              </a:xfrm>
              <a:prstGeom prst="wedgeRectCallout">
                <a:avLst>
                  <a:gd name="adj1" fmla="val -7965"/>
                  <a:gd name="adj2" fmla="val 101031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_tradnl" sz="2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s-ES_tradnl" sz="2000" i="1">
                              <a:latin typeface="Cambria Math" charset="0"/>
                            </a:rPr>
                            <m:t>𝜕</m:t>
                          </m:r>
                          <m:r>
                            <a:rPr lang="es-ES_tradnl" sz="2000" i="1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es-ES_tradnl" sz="20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ES_tradnl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ES_tradnl" sz="20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_tradnl" sz="20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_tradnl" sz="20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s-ES_tradnl" sz="20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s-ES_tradnl" sz="2000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s-ES_tradnl" sz="2000" i="1">
                              <a:latin typeface="Cambria Math" charset="0"/>
                            </a:rPr>
                            <m:t>𝜕</m:t>
                          </m:r>
                          <m:f>
                            <m:fPr>
                              <m:ctrlPr>
                                <a:rPr lang="es-ES_tradnl" sz="2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s-ES_tradnl" sz="2000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ES_tradnl" sz="2000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s-ES_tradnl" sz="20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_tradnl" sz="2000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s-ES_tradnl" sz="20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_tradnl" sz="20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ES_tradnl" sz="20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_tradnl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_tradnl" sz="2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_tradnl" sz="20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s-ES_tradnl" sz="2000" i="1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s-ES_tradnl" sz="20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s-ES_tradnl" sz="2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s-ES_tradnl" sz="2000" i="1"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s-ES_tradnl" sz="2000" i="1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s-ES_tradnl" sz="2000" i="1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s-ES_tradnl" sz="20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s-ES_tradnl" sz="2000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ES_tradnl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ES_tradnl" sz="20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_tradnl" sz="20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_tradnl" sz="20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s-ES_tradnl" sz="2000" i="1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s-ES_tradnl" sz="20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_tradnl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ES_tradnl" sz="20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_tradnl" sz="20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ES_tradnl" sz="20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_tradnl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ES_tradnl" sz="20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_tradnl" sz="20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_tradnl" sz="20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7" name="Llamada rectangular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6827" y="1684788"/>
                <a:ext cx="5098826" cy="1164652"/>
              </a:xfrm>
              <a:prstGeom prst="wedgeRectCallout">
                <a:avLst>
                  <a:gd name="adj1" fmla="val -7965"/>
                  <a:gd name="adj2" fmla="val 101031"/>
                </a:avLst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Llamada rectangular 10"/>
              <p:cNvSpPr/>
              <p:nvPr/>
            </p:nvSpPr>
            <p:spPr>
              <a:xfrm>
                <a:off x="2678088" y="4949282"/>
                <a:ext cx="2736304" cy="1008112"/>
              </a:xfrm>
              <a:prstGeom prst="wedgeRectCallout">
                <a:avLst>
                  <a:gd name="adj1" fmla="val 11130"/>
                  <a:gd name="adj2" fmla="val -105956"/>
                </a:avLst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_tradnl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s-ES_tradnl" i="1"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ES_tradnl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ES_tradnl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_tradnl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_tradnl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s-ES_tradnl" i="1"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s-ES_tradnl" i="1">
                                  <a:latin typeface="Cambria Math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s-ES_tradnl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𝐿</m:t>
                              </m:r>
                            </m:sup>
                          </m:sSubSup>
                        </m:den>
                      </m:f>
                      <m:r>
                        <a:rPr lang="es-ES_tradnl" i="1">
                          <a:latin typeface="Cambria Math" charset="0"/>
                        </a:rPr>
                        <m:t>=</m:t>
                      </m:r>
                      <m:r>
                        <a:rPr lang="es-ES_tradnl" i="1">
                          <a:latin typeface="Cambria Math" charset="0"/>
                        </a:rPr>
                        <m:t>𝑓</m:t>
                      </m:r>
                      <m:r>
                        <a:rPr lang="es-ES_tradnl" i="1">
                          <a:latin typeface="Cambria Math" charset="0"/>
                        </a:rPr>
                        <m:t>′</m:t>
                      </m:r>
                      <m:d>
                        <m:dPr>
                          <m:ctrlPr>
                            <a:rPr lang="es-ES_tradnl" i="1"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s-ES_tradnl" i="1">
                                  <a:latin typeface="Cambria Math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s-ES_tradnl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𝐿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Llamada rectangular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088" y="4949282"/>
                <a:ext cx="2736304" cy="1008112"/>
              </a:xfrm>
              <a:prstGeom prst="wedgeRectCallout">
                <a:avLst>
                  <a:gd name="adj1" fmla="val 11130"/>
                  <a:gd name="adj2" fmla="val -105956"/>
                </a:avLst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41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Deltas: camada oculta ()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2050505"/>
                <a:ext cx="7886700" cy="131534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_tradnl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s-ES_tradnl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s-ES_tradnl" i="1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𝐿</m:t>
                          </m:r>
                        </m:sup>
                      </m:sSubSup>
                      <m:r>
                        <a:rPr lang="es-ES_tradnl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s-ES_tradnl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s-ES_tradnl" i="1">
                              <a:latin typeface="Cambria Math" charset="0"/>
                            </a:rPr>
                            <m:t>𝜕</m:t>
                          </m:r>
                          <m:r>
                            <a:rPr lang="es-ES_tradnl" i="1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es-ES_tradnl" i="1"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s-ES_tradnl" i="1">
                                  <a:latin typeface="Cambria Math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s-ES_tradnl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𝐿</m:t>
                              </m:r>
                            </m:sup>
                          </m:sSubSup>
                        </m:den>
                      </m:f>
                      <m:r>
                        <a:rPr lang="es-ES_tradnl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s-ES_tradnl" i="1" smtClean="0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s-ES_tradnl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lang="es-ES_tradnl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es-ES_tradnl" i="1">
                              <a:solidFill>
                                <a:schemeClr val="accent1"/>
                              </a:solidFill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s-ES_tradnl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s-ES_tradnl" i="1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_tradnl" i="1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_tradnl" i="1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s-ES_tradnl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s-ES_tradnl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s-ES_tradnl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ES_tradnl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_tradnl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_tradnl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s-ES_tradnl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s-ES_tradnl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s-ES_tradnl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sup>
                          </m:sSubSup>
                        </m:den>
                      </m:f>
                      <m:r>
                        <a:rPr lang="es-ES_tradnl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s-ES_tradnl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_tradnl" i="1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ES_tradnl" i="1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_tradnl" i="1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ES_tradnl" i="1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_tradnl" i="1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ES_tradnl" i="1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_tradnl" i="1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_tradnl" i="1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s-ES_tradnl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s-ES_tradnl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′</m:t>
                      </m:r>
                      <m:d>
                        <m:dPr>
                          <m:ctrlPr>
                            <a:rPr lang="es-ES_tradnl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s-ES_tradnl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s-ES_tradnl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pt-BR" dirty="0" smtClean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2050505"/>
                <a:ext cx="7886700" cy="13153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D2D7-14ED-E040-99FD-6335891B3D3E}" type="slidenum">
              <a:rPr lang="pt-BR" altLang="es-ES" smtClean="0"/>
              <a:pPr/>
              <a:t>74</a:t>
            </a:fld>
            <a:endParaRPr lang="pt-BR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Llamada rectangular 6"/>
              <p:cNvSpPr/>
              <p:nvPr/>
            </p:nvSpPr>
            <p:spPr>
              <a:xfrm>
                <a:off x="2267744" y="3687402"/>
                <a:ext cx="4349613" cy="1071488"/>
              </a:xfrm>
              <a:prstGeom prst="wedgeRectCallout">
                <a:avLst>
                  <a:gd name="adj1" fmla="val -19226"/>
                  <a:gd name="adj2" fmla="val -109857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_tradnl" sz="2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s-ES_tradnl" sz="2000" i="1">
                              <a:latin typeface="Cambria Math" charset="0"/>
                            </a:rPr>
                            <m:t>𝜕</m:t>
                          </m:r>
                          <m:r>
                            <a:rPr lang="es-ES_tradnl" sz="2000" i="1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es-ES_tradnl" sz="2000" i="1"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s-ES_tradnl" sz="200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s-ES_tradnl" sz="20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_tradnl" sz="20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_tradnl" sz="2000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</m:sup>
                          </m:sSubSup>
                        </m:den>
                      </m:f>
                      <m:r>
                        <a:rPr lang="es-ES_tradnl" sz="2000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s-ES_tradnl" sz="2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s-ES_tradnl" sz="2000" i="1">
                              <a:latin typeface="Cambria Math" charset="0"/>
                            </a:rPr>
                            <m:t>𝜕</m:t>
                          </m:r>
                          <m:f>
                            <m:fPr>
                              <m:ctrlPr>
                                <a:rPr lang="es-ES_tradnl" sz="2000" i="1"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s-ES_tradnl" sz="2000" i="1">
                                  <a:latin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s-ES_tradnl" sz="2000" i="1">
                                  <a:latin typeface="Cambria Math" charset="0"/>
                                </a:rPr>
                                <m:t>2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s-ES_tradnl" sz="20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s-ES_tradnl" sz="2000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s-ES_tradnl" sz="2000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_tradnl" sz="2000" i="1">
                                  <a:latin typeface="Cambria Math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s-ES_tradnl" sz="2000" i="1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s-ES_tradnl" sz="20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S_tradnl" sz="20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S_tradnl" sz="20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s-ES_tradnl" sz="2000" i="1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s-ES_tradnl" sz="2000" i="1">
                                          <a:latin typeface="Cambria Math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s-ES_tradnl" sz="2000" i="1">
                                              <a:latin typeface="Cambria Math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s-ES_tradnl" sz="2000" i="1">
                                                  <a:latin typeface="Cambria Math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s-ES_tradnl" sz="2000" i="1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s-ES_tradnl" sz="2000" i="1">
                                              <a:latin typeface="Cambria Math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s-ES_tradnl" sz="2000" b="0" i="1" smtClean="0">
                                              <a:latin typeface="Cambria Math" charset="0"/>
                                            </a:rPr>
                                            <m:t>𝐿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  <m:sup>
                                  <m:r>
                                    <a:rPr lang="es-ES_tradnl" sz="2000" i="1"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s-ES_tradnl" sz="2000" i="1"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s-ES_tradnl" sz="2000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s-ES_tradnl" sz="20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_tradnl" sz="20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_tradnl" sz="20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charset="0"/>
                                </a:rPr>
                                <m:t>𝐿</m:t>
                              </m:r>
                            </m:sup>
                          </m:sSubSup>
                        </m:den>
                      </m:f>
                      <m:r>
                        <a:rPr lang="es-ES_tradnl" sz="2000" i="1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s-ES_tradnl" sz="2000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s-ES_tradnl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s-ES_tradnl" sz="20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s-ES_tradnl" sz="20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s-ES_tradnl" sz="2000" i="1">
                              <a:latin typeface="Cambria Math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s-ES_tradnl" sz="20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s-ES_tradnl" sz="2000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_tradnl" sz="20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_tradnl" sz="2000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7" name="Llamada rectangular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744" y="3687402"/>
                <a:ext cx="4349613" cy="1071488"/>
              </a:xfrm>
              <a:prstGeom prst="wedgeRectCallout">
                <a:avLst>
                  <a:gd name="adj1" fmla="val -19226"/>
                  <a:gd name="adj2" fmla="val -109857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5839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Deltas: camadas ocultas</a:t>
            </a:r>
            <a:endParaRPr lang="pt-BR" dirty="0"/>
          </a:p>
        </p:txBody>
      </p:sp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7473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Considerando o erro </a:t>
            </a:r>
            <a:r>
              <a:rPr lang="pt-BR" sz="2400" i="1" dirty="0" smtClean="0"/>
              <a:t>J</a:t>
            </a:r>
            <a:r>
              <a:rPr lang="pt-BR" sz="2400" dirty="0" smtClean="0"/>
              <a:t> como uma função de todos os neurônios que recebem entrada do neurônio de interesse.</a:t>
            </a:r>
            <a:endParaRPr lang="pt-BR" sz="24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D2D7-14ED-E040-99FD-6335891B3D3E}" type="slidenum">
              <a:rPr lang="pt-BR" altLang="es-ES" smtClean="0"/>
              <a:pPr/>
              <a:t>75</a:t>
            </a:fld>
            <a:endParaRPr lang="pt-BR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2769263" y="2699320"/>
                <a:ext cx="3605474" cy="4407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𝐽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𝑛𝑒𝑡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,…,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𝑛𝑒𝑡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charset="0"/>
                        </a:rPr>
                        <m:t>,…)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263" y="2699320"/>
                <a:ext cx="3605474" cy="44076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uadroTexto 6"/>
          <p:cNvSpPr txBox="1"/>
          <p:nvPr/>
        </p:nvSpPr>
        <p:spPr>
          <a:xfrm>
            <a:off x="628650" y="3707952"/>
            <a:ext cx="3516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 smtClean="0">
                <a:latin typeface="+mn-lt"/>
              </a:rPr>
              <a:t>Ent</a:t>
            </a:r>
            <a:r>
              <a:rPr lang="en-US" dirty="0" err="1" smtClean="0">
                <a:latin typeface="+mn-lt"/>
              </a:rPr>
              <a:t>ão</a:t>
            </a:r>
            <a:r>
              <a:rPr lang="en-US" dirty="0" smtClean="0">
                <a:latin typeface="+mn-lt"/>
              </a:rPr>
              <a:t>, </a:t>
            </a:r>
            <a:r>
              <a:rPr lang="en-US" dirty="0" err="1" smtClean="0">
                <a:latin typeface="+mn-lt"/>
              </a:rPr>
              <a:t>podemos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dizer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que</a:t>
            </a:r>
            <a:r>
              <a:rPr lang="en-US" dirty="0" smtClean="0">
                <a:latin typeface="+mn-lt"/>
              </a:rPr>
              <a:t>:</a:t>
            </a:r>
            <a:endParaRPr lang="pt-PT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/>
              <p:cNvSpPr txBox="1"/>
              <p:nvPr/>
            </p:nvSpPr>
            <p:spPr>
              <a:xfrm>
                <a:off x="2474118" y="4365736"/>
                <a:ext cx="4195764" cy="9089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_tradnl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s-ES_tradnl" i="1">
                              <a:latin typeface="Cambria Math" charset="0"/>
                            </a:rPr>
                            <m:t>𝜕</m:t>
                          </m:r>
                          <m:r>
                            <a:rPr lang="es-ES_tradnl" i="1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es-ES_tradnl" i="1"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s-ES_tradnl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s-ES_tradnl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_tradnl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_tradnl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s-ES_tradnl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s-ES_tradnl" i="1">
                              <a:latin typeface="Cambria Math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charset="0"/>
                            </a:rPr>
                            <m:t>𝐽</m:t>
                          </m:r>
                          <m:r>
                            <a:rPr lang="en-US" i="1">
                              <a:latin typeface="Cambria Math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i="1">
                              <a:latin typeface="Cambria Math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+1</m:t>
                              </m:r>
                            </m:sup>
                          </m:sSubSup>
                          <m:r>
                            <a:rPr lang="en-US" i="1">
                              <a:latin typeface="Cambria Math" charset="0"/>
                            </a:rPr>
                            <m:t>,…)</m:t>
                          </m:r>
                          <m:r>
                            <m:rPr>
                              <m:nor/>
                            </m:rPr>
                            <a:rPr lang="pt-BR" dirty="0"/>
                            <m:t> </m:t>
                          </m:r>
                        </m:num>
                        <m:den>
                          <m:r>
                            <a:rPr lang="es-ES_tradnl" i="1"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s-ES_tradnl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s-ES_tradnl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_tradnl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_tradnl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8" name="CuadroTexto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118" y="4365736"/>
                <a:ext cx="4195764" cy="90896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324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Camada oculta: derivadas totais</a:t>
            </a:r>
            <a:endParaRPr lang="pt-PT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D2D7-14ED-E040-99FD-6335891B3D3E}" type="slidenum">
              <a:rPr lang="pt-BR" altLang="es-ES" smtClean="0"/>
              <a:pPr/>
              <a:t>76</a:t>
            </a:fld>
            <a:endParaRPr lang="pt-BR" alt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637753" y="1628800"/>
            <a:ext cx="3887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+mn-lt"/>
              </a:rPr>
              <a:t>Aplicando</a:t>
            </a:r>
            <a:r>
              <a:rPr lang="en-US" dirty="0" smtClean="0">
                <a:latin typeface="+mn-lt"/>
              </a:rPr>
              <a:t> as </a:t>
            </a:r>
            <a:r>
              <a:rPr lang="en-US" dirty="0" err="1" smtClean="0">
                <a:latin typeface="+mn-lt"/>
              </a:rPr>
              <a:t>derivadas</a:t>
            </a:r>
            <a:r>
              <a:rPr lang="en-US" dirty="0" smtClean="0">
                <a:latin typeface="+mn-lt"/>
              </a:rPr>
              <a:t> </a:t>
            </a:r>
            <a:r>
              <a:rPr lang="en-US" dirty="0" err="1" smtClean="0">
                <a:latin typeface="+mn-lt"/>
              </a:rPr>
              <a:t>totais</a:t>
            </a:r>
            <a:r>
              <a:rPr lang="en-US" dirty="0" smtClean="0">
                <a:latin typeface="+mn-lt"/>
              </a:rPr>
              <a:t>:</a:t>
            </a:r>
            <a:endParaRPr lang="pt-PT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/>
              <p:cNvSpPr txBox="1"/>
              <p:nvPr/>
            </p:nvSpPr>
            <p:spPr>
              <a:xfrm>
                <a:off x="1209890" y="3637311"/>
                <a:ext cx="5958298" cy="9452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_tradnl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s-ES_tradnl" i="1">
                              <a:latin typeface="Cambria Math" charset="0"/>
                            </a:rPr>
                            <m:t>𝜕</m:t>
                          </m:r>
                          <m:r>
                            <a:rPr lang="es-ES_tradnl" i="1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es-ES_tradnl" i="1"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s-ES_tradnl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s-ES_tradnl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_tradnl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_tradnl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s-ES_tradnl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_tradnl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𝜕</m:t>
                                  </m:r>
                                  <m:r>
                                    <a:rPr lang="es-ES_tradnl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𝐽</m:t>
                                  </m:r>
                                </m:num>
                                <m:den>
                                  <m:r>
                                    <a:rPr lang="es-ES_tradnl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s-ES_tradnl" i="1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  <m:t>𝑛𝑒𝑡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  <m:t>𝑙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</m:den>
                              </m:f>
                              <m:f>
                                <m:fPr>
                                  <m:ctrlPr>
                                    <a:rPr lang="es-ES_tradnl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s-ES_tradnl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s-ES_tradnl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𝑛𝑒𝑡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𝑙</m:t>
                                      </m:r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+1</m:t>
                                      </m:r>
                                    </m:sup>
                                  </m:sSubSup>
                                </m:num>
                                <m:den>
                                  <m:r>
                                    <a:rPr lang="es-ES_tradnl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es-ES_tradnl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s-ES_tradnl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s-ES_tradnl" i="1">
                                              <a:solidFill>
                                                <a:srgbClr val="7030A0"/>
                                              </a:solidFill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s-ES_tradnl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solidFill>
                                            <a:srgbClr val="7030A0"/>
                                          </a:solidFill>
                                          <a:latin typeface="Cambria Math" charset="0"/>
                                        </a:rPr>
                                        <m:t>𝑙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+1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s-ES_tradnl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𝑘𝑗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+1</m:t>
                                  </m:r>
                                </m:sup>
                              </m:sSubSup>
                            </m:e>
                          </m:nary>
                        </m:e>
                      </m:nary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6" name="Cuadro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9890" y="3637311"/>
                <a:ext cx="5958298" cy="9452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Llamada rectangular 6"/>
              <p:cNvSpPr/>
              <p:nvPr/>
            </p:nvSpPr>
            <p:spPr>
              <a:xfrm>
                <a:off x="1927289" y="2604640"/>
                <a:ext cx="4032448" cy="794992"/>
              </a:xfrm>
              <a:prstGeom prst="wedgeRectCallout">
                <a:avLst>
                  <a:gd name="adj1" fmla="val -13909"/>
                  <a:gd name="adj2" fmla="val 80107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  <m: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pt-BR" sz="2000" dirty="0" smtClean="0"/>
                  <a:t>: deltas da camada posterior!</a:t>
                </a:r>
                <a:endParaRPr lang="pt-BR" sz="2000" dirty="0"/>
              </a:p>
            </p:txBody>
          </p:sp>
        </mc:Choice>
        <mc:Fallback xmlns="">
          <p:sp>
            <p:nvSpPr>
              <p:cNvPr id="7" name="Llamada rectangular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7289" y="2604640"/>
                <a:ext cx="4032448" cy="794992"/>
              </a:xfrm>
              <a:prstGeom prst="wedgeRectCallout">
                <a:avLst>
                  <a:gd name="adj1" fmla="val -13909"/>
                  <a:gd name="adj2" fmla="val 80107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Llamada rectangular 7"/>
              <p:cNvSpPr/>
              <p:nvPr/>
            </p:nvSpPr>
            <p:spPr>
              <a:xfrm>
                <a:off x="1063193" y="5139607"/>
                <a:ext cx="4248472" cy="1008112"/>
              </a:xfrm>
              <a:prstGeom prst="wedgeRectCallout">
                <a:avLst>
                  <a:gd name="adj1" fmla="val 27398"/>
                  <a:gd name="adj2" fmla="val -108065"/>
                </a:avLst>
              </a:prstGeom>
              <a:gradFill flip="none" rotWithShape="1">
                <a:gsLst>
                  <a:gs pos="0">
                    <a:srgbClr val="7030A0">
                      <a:tint val="66000"/>
                      <a:satMod val="160000"/>
                    </a:srgbClr>
                  </a:gs>
                  <a:gs pos="50000">
                    <a:srgbClr val="7030A0">
                      <a:tint val="44500"/>
                      <a:satMod val="160000"/>
                    </a:srgbClr>
                  </a:gs>
                  <a:gs pos="100000">
                    <a:srgbClr val="7030A0">
                      <a:tint val="23500"/>
                      <a:satMod val="160000"/>
                    </a:srgbClr>
                  </a:gs>
                </a:gsLst>
                <a:lin ang="2700000" scaled="1"/>
                <a:tileRect/>
              </a:gradFill>
              <a:ln>
                <a:solidFill>
                  <a:srgbClr val="7030A0"/>
                </a:solidFill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_tradnl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s-ES_tradnl" i="1"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s-ES_tradnl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+1</m:t>
                              </m:r>
                            </m:sup>
                          </m:sSubSup>
                        </m:num>
                        <m:den>
                          <m:r>
                            <a:rPr lang="es-ES_tradnl" i="1"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s-ES_tradnl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s-ES_tradnl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_tradnl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_tradnl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s-ES_tradnl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s-ES_tradnl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s-ES_tradnl" i="1">
                              <a:latin typeface="Cambria Math" charset="0"/>
                            </a:rPr>
                            <m:t>𝜕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s-ES_tradnl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s-ES_tradnl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+1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s-ES_tradnl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s-ES_tradnl" i="1"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_tradnl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s-ES_tradnl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charset="0"/>
                                    </a:rPr>
                                    <m:t>𝑙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lang="es-ES_tradnl" i="1"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s-ES_tradnl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s-ES_tradnl" i="1"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_tradnl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_tradnl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s-ES_tradnl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𝑘𝑗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𝑙</m:t>
                          </m:r>
                          <m:r>
                            <a:rPr lang="en-US" i="1">
                              <a:latin typeface="Cambria Math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Llamada rectangular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193" y="5139607"/>
                <a:ext cx="4248472" cy="1008112"/>
              </a:xfrm>
              <a:prstGeom prst="wedgeRectCallout">
                <a:avLst>
                  <a:gd name="adj1" fmla="val 27398"/>
                  <a:gd name="adj2" fmla="val -108065"/>
                </a:avLst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lamada con línea 1 (barra de énfasis) 8"/>
          <p:cNvSpPr/>
          <p:nvPr/>
        </p:nvSpPr>
        <p:spPr>
          <a:xfrm>
            <a:off x="5764032" y="4770254"/>
            <a:ext cx="2808312" cy="1152000"/>
          </a:xfrm>
          <a:prstGeom prst="accentCallout1">
            <a:avLst>
              <a:gd name="adj1" fmla="val 18750"/>
              <a:gd name="adj2" fmla="val -8333"/>
              <a:gd name="adj3" fmla="val 53621"/>
              <a:gd name="adj4" fmla="val -55957"/>
            </a:avLst>
          </a:prstGeom>
          <a:noFill/>
          <a:ln w="381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As entradas à camada </a:t>
            </a:r>
            <a:r>
              <a:rPr lang="pt-BR" i="1" dirty="0" smtClean="0"/>
              <a:t>l+1</a:t>
            </a:r>
            <a:r>
              <a:rPr lang="pt-BR" dirty="0" smtClean="0"/>
              <a:t> são as saídas da camada </a:t>
            </a:r>
            <a:r>
              <a:rPr lang="pt-BR" i="1" dirty="0" smtClean="0"/>
              <a:t>l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24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Retro-propaga</a:t>
            </a:r>
            <a:r>
              <a:rPr lang="en-US" dirty="0" err="1" smtClean="0"/>
              <a:t>ção</a:t>
            </a:r>
            <a:r>
              <a:rPr lang="en-US" dirty="0" smtClean="0"/>
              <a:t> do error </a:t>
            </a:r>
            <a:r>
              <a:rPr lang="en-US" dirty="0" err="1" smtClean="0"/>
              <a:t>às</a:t>
            </a:r>
            <a:r>
              <a:rPr lang="en-US" dirty="0" smtClean="0"/>
              <a:t> </a:t>
            </a:r>
            <a:r>
              <a:rPr lang="en-US" dirty="0" err="1" smtClean="0"/>
              <a:t>camadas</a:t>
            </a:r>
            <a:r>
              <a:rPr lang="en-US" dirty="0" smtClean="0"/>
              <a:t> </a:t>
            </a:r>
            <a:r>
              <a:rPr lang="en-US" dirty="0" err="1" smtClean="0"/>
              <a:t>ocultas</a:t>
            </a:r>
            <a:endParaRPr lang="pt-PT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627697" y="1906911"/>
            <a:ext cx="7886700" cy="864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Os deltas das camadas superiores são usados para calcular os das camadas mais internas.</a:t>
            </a:r>
            <a:endParaRPr lang="pt-B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D2D7-14ED-E040-99FD-6335891B3D3E}" type="slidenum">
              <a:rPr lang="pt-BR" altLang="es-ES" smtClean="0"/>
              <a:pPr/>
              <a:t>77</a:t>
            </a:fld>
            <a:endParaRPr lang="pt-BR" altLang="es-E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contenido 2"/>
              <p:cNvSpPr txBox="1">
                <a:spLocks/>
              </p:cNvSpPr>
              <p:nvPr/>
            </p:nvSpPr>
            <p:spPr>
              <a:xfrm>
                <a:off x="628650" y="3212976"/>
                <a:ext cx="7886700" cy="131534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fontAlgn="auto"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_tradnl" i="1" smtClean="0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s-ES_tradnl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</m:e>
                        <m:sub>
                          <m:r>
                            <a:rPr lang="es-ES_tradnl" i="1">
                              <a:latin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</m:sup>
                      </m:sSubSup>
                      <m:r>
                        <a:rPr lang="es-ES_tradnl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s-ES_tradnl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s-ES_tradnl" i="1">
                              <a:latin typeface="Cambria Math" charset="0"/>
                            </a:rPr>
                            <m:t>𝜕</m:t>
                          </m:r>
                          <m:r>
                            <a:rPr lang="es-ES_tradnl" i="1"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es-ES_tradnl" i="1"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s-ES_tradnl" i="1">
                                  <a:latin typeface="Cambria Math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s-ES_tradnl" i="1"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s-ES_tradnl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s-ES_tradnl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s-ES_tradnl" i="1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𝜕</m:t>
                          </m:r>
                          <m:r>
                            <a:rPr lang="es-ES_tradnl" i="1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𝐽</m:t>
                          </m:r>
                        </m:num>
                        <m:den>
                          <m:r>
                            <a:rPr lang="es-ES_tradnl" i="1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s-ES_tradnl" i="1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s-ES_tradnl" i="1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_tradnl" i="1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_tradnl" i="1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f>
                        <m:fPr>
                          <m:ctrlPr>
                            <a:rPr lang="es-ES_tradnl" i="1" smtClean="0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s-ES_tradnl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s-ES_tradnl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s-ES_tradnl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_tradnl" i="1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s-ES_tradnl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𝑙</m:t>
                              </m:r>
                            </m:sup>
                          </m:sSubSup>
                        </m:num>
                        <m:den>
                          <m:r>
                            <a:rPr lang="es-ES_tradnl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pt-BR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s-ES_tradnl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s-ES_tradnl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sup>
                          </m:sSubSup>
                        </m:den>
                      </m:f>
                      <m:r>
                        <a:rPr lang="es-ES_tradnl" i="1" smtClean="0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  <m:t>𝑘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chemeClr val="accent5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+1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s-ES_tradnl" i="1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</a:rPr>
                                    <m:t>𝑘𝑗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</a:rPr>
                                    <m:t>𝑙</m:t>
                                  </m:r>
                                  <m:r>
                                    <a:rPr lang="en-US" i="1">
                                      <a:solidFill>
                                        <a:schemeClr val="accent5"/>
                                      </a:solidFill>
                                      <a:latin typeface="Cambria Math" charset="0"/>
                                    </a:rPr>
                                    <m:t>+1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  <m:r>
                        <a:rPr lang="es-ES_tradnl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𝑓</m:t>
                      </m:r>
                      <m:r>
                        <a:rPr lang="es-ES_tradnl" i="1" smtClean="0">
                          <a:solidFill>
                            <a:schemeClr val="accent6"/>
                          </a:solidFill>
                          <a:latin typeface="Cambria Math" charset="0"/>
                        </a:rPr>
                        <m:t>′</m:t>
                      </m:r>
                      <m:d>
                        <m:dPr>
                          <m:ctrlPr>
                            <a:rPr lang="es-ES_tradnl" i="1">
                              <a:solidFill>
                                <a:schemeClr val="accent6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pt-BR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s-ES_tradnl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𝑛𝑒𝑡</m:t>
                              </m:r>
                            </m:e>
                            <m:sub>
                              <m:r>
                                <a:rPr lang="es-ES_tradnl" i="1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i="1" smtClean="0">
                                  <a:solidFill>
                                    <a:schemeClr val="accent6"/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pt-BR" dirty="0" smtClean="0"/>
              </a:p>
            </p:txBody>
          </p:sp>
        </mc:Choice>
        <mc:Fallback xmlns="">
          <p:sp>
            <p:nvSpPr>
              <p:cNvPr id="5" name="Marcador de contenido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212976"/>
                <a:ext cx="7886700" cy="131534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Llamada rectangular 6"/>
              <p:cNvSpPr/>
              <p:nvPr/>
            </p:nvSpPr>
            <p:spPr>
              <a:xfrm>
                <a:off x="2339752" y="4571987"/>
                <a:ext cx="2019158" cy="794992"/>
              </a:xfrm>
              <a:prstGeom prst="wedgeRectCallout">
                <a:avLst>
                  <a:gd name="adj1" fmla="val -11512"/>
                  <a:gd name="adj2" fmla="val -95098"/>
                </a:avLst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𝑙</m:t>
                              </m:r>
                              <m:r>
                                <a:rPr lang="en-US" sz="2000" i="1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+1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s-ES_tradnl" sz="20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𝑘𝑗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𝑙</m:t>
                              </m:r>
                              <m:r>
                                <a:rPr lang="en-US" sz="2000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+1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7" name="Llamada rectangular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4571987"/>
                <a:ext cx="2019158" cy="794992"/>
              </a:xfrm>
              <a:prstGeom prst="wedgeRectCallout">
                <a:avLst>
                  <a:gd name="adj1" fmla="val -11512"/>
                  <a:gd name="adj2" fmla="val -95098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9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dirty="0">
                <a:latin typeface="Calibri" charset="0"/>
              </a:rPr>
              <a:t>Derivadas das funções </a:t>
            </a:r>
            <a:r>
              <a:rPr lang="pt-BR" altLang="es-ES" dirty="0" smtClean="0">
                <a:latin typeface="Calibri" charset="0"/>
              </a:rPr>
              <a:t>de ativa</a:t>
            </a:r>
            <a:r>
              <a:rPr lang="en-US" altLang="es-ES" dirty="0" err="1" smtClean="0">
                <a:latin typeface="Calibri" charset="0"/>
              </a:rPr>
              <a:t>ção</a:t>
            </a:r>
            <a:endParaRPr lang="pt-BR" altLang="es-ES" dirty="0">
              <a:latin typeface="Calibri" charset="0"/>
            </a:endParaRPr>
          </a:p>
        </p:txBody>
      </p:sp>
      <p:sp>
        <p:nvSpPr>
          <p:cNvPr id="88067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Arial" charset="0"/>
              <a:buChar char="•"/>
            </a:pPr>
            <a:r>
              <a:rPr lang="pt-BR" altLang="es-ES" dirty="0">
                <a:latin typeface="Calibri" charset="0"/>
              </a:rPr>
              <a:t>Para a função </a:t>
            </a:r>
            <a:r>
              <a:rPr lang="pt-BR" altLang="es-ES" dirty="0" smtClean="0">
                <a:latin typeface="Calibri" charset="0"/>
              </a:rPr>
              <a:t>logística:</a:t>
            </a:r>
            <a:endParaRPr lang="pt-BR" altLang="es-ES" dirty="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endParaRPr lang="pt-BR" altLang="es-ES" dirty="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endParaRPr lang="pt-BR" altLang="es-ES" dirty="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endParaRPr lang="pt-BR" altLang="es-ES" dirty="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endParaRPr lang="pt-BR" altLang="es-ES" dirty="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endParaRPr lang="pt-BR" altLang="es-ES" dirty="0">
              <a:latin typeface="Calibri" charset="0"/>
            </a:endParaRPr>
          </a:p>
          <a:p>
            <a:pPr marL="228600" lvl="1">
              <a:spcBef>
                <a:spcPts val="1000"/>
              </a:spcBef>
              <a:buFont typeface="Arial" charset="0"/>
              <a:buChar char="•"/>
            </a:pPr>
            <a:r>
              <a:rPr lang="pt-BR" altLang="es-ES" sz="2800" dirty="0">
                <a:latin typeface="Calibri" charset="0"/>
              </a:rPr>
              <a:t>Para a função tangente </a:t>
            </a:r>
            <a:r>
              <a:rPr lang="pt-BR" altLang="es-ES" sz="2800" dirty="0" smtClean="0">
                <a:latin typeface="Calibri" charset="0"/>
              </a:rPr>
              <a:t>hiperbólica</a:t>
            </a:r>
            <a:endParaRPr lang="pt-BR" altLang="es-ES" sz="2800" dirty="0">
              <a:latin typeface="Calibri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56F7A4B5-34CE-A448-A627-62AF4C9C36F3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78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  <p:graphicFrame>
        <p:nvGraphicFramePr>
          <p:cNvPr id="8806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507986"/>
              </p:ext>
            </p:extLst>
          </p:nvPr>
        </p:nvGraphicFramePr>
        <p:xfrm>
          <a:off x="1547664" y="2712798"/>
          <a:ext cx="5556250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16" name="Equação" r:id="rId4" imgW="3619500" imgH="495300" progId="Equation.3">
                  <p:embed/>
                </p:oleObj>
              </mc:Choice>
              <mc:Fallback>
                <p:oleObj name="Equação" r:id="rId4" imgW="3619500" imgH="4953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2712798"/>
                        <a:ext cx="5556250" cy="76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0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916170"/>
              </p:ext>
            </p:extLst>
          </p:nvPr>
        </p:nvGraphicFramePr>
        <p:xfrm>
          <a:off x="4338861" y="1714766"/>
          <a:ext cx="1516062" cy="671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17" name="Equação" r:id="rId6" imgW="888614" imgH="393529" progId="Equation.3">
                  <p:embed/>
                </p:oleObj>
              </mc:Choice>
              <mc:Fallback>
                <p:oleObj name="Equação" r:id="rId6" imgW="888614" imgH="393529" progId="Equation.3">
                  <p:embed/>
                  <p:pic>
                    <p:nvPicPr>
                      <p:cNvPr id="0" name="Objeto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38861" y="1714766"/>
                        <a:ext cx="1516062" cy="6715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6747319"/>
              </p:ext>
            </p:extLst>
          </p:nvPr>
        </p:nvGraphicFramePr>
        <p:xfrm>
          <a:off x="2034232" y="3702152"/>
          <a:ext cx="4583113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18" name="Equação" r:id="rId8" imgW="2235200" imgH="431800" progId="Equation.3">
                  <p:embed/>
                </p:oleObj>
              </mc:Choice>
              <mc:Fallback>
                <p:oleObj name="Equação" r:id="rId8" imgW="2235200" imgH="4318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4232" y="3702152"/>
                        <a:ext cx="4583113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480709"/>
              </p:ext>
            </p:extLst>
          </p:nvPr>
        </p:nvGraphicFramePr>
        <p:xfrm>
          <a:off x="1547664" y="5457824"/>
          <a:ext cx="5453062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219" name="Equação" r:id="rId10" imgW="6108700" imgH="952500" progId="Equation.3">
                  <p:embed/>
                </p:oleObj>
              </mc:Choice>
              <mc:Fallback>
                <p:oleObj name="Equação" r:id="rId10" imgW="6108700" imgH="952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5457824"/>
                        <a:ext cx="5453062" cy="854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/>
              <p:cNvSpPr txBox="1"/>
              <p:nvPr/>
            </p:nvSpPr>
            <p:spPr>
              <a:xfrm>
                <a:off x="6185694" y="4909104"/>
                <a:ext cx="21168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pt-PT" dirty="0"/>
              </a:p>
            </p:txBody>
          </p:sp>
        </mc:Choice>
        <mc:Fallback xmlns="">
          <p:sp>
            <p:nvSpPr>
              <p:cNvPr id="2" name="Cuadro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694" y="4909104"/>
                <a:ext cx="2116862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4611" b="-36066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Resumindo</a:t>
            </a:r>
            <a:endParaRPr lang="pt-P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Agora já sabemos como calcular os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num>
                      <m:den>
                        <m: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pt-BR" dirty="0" smtClean="0"/>
                  <a:t> para todos os neurônios!</a:t>
                </a:r>
              </a:p>
              <a:p>
                <a:r>
                  <a:rPr lang="pt-BR" dirty="0" smtClean="0"/>
                  <a:t>Para os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num>
                      <m:den>
                        <m: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pt-BR" dirty="0" smtClean="0"/>
                  <a:t> das camadas ocultas é preciso ter os deltas da camada anterior.</a:t>
                </a:r>
              </a:p>
              <a:p>
                <a:r>
                  <a:rPr lang="pt-BR" dirty="0" smtClean="0"/>
                  <a:t>Para cada entrada podemos calcular como variar os pesos: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pt-B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  <m:r>
                          <a:rPr lang="pt-B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  <m:sup>
                        <m: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</m:sup>
                    </m:sSubSup>
                    <m:r>
                      <a:rPr lang="pt-B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r>
                      <a:rPr lang="pt-BR" i="1">
                        <a:latin typeface="Cambria Math" charset="0"/>
                        <a:ea typeface="Cambria Math" charset="0"/>
                        <a:cs typeface="Cambria Math" charset="0"/>
                      </a:rPr>
                      <m:t>﷮−</m:t>
                    </m:r>
                    <m:r>
                      <a:rPr lang="pt-B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f>
                      <m:fPr>
                        <m:ctrlP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𝐽</m:t>
                        </m:r>
                      </m:num>
                      <m:den>
                        <m: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pt-BR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SupPr>
                          <m:e>
                            <m:r>
                              <a:rPr lang="pt-B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𝑗𝑖</m:t>
                            </m:r>
                          </m:sub>
                          <m:sup>
                            <m:r>
                              <a:rPr lang="pt-BR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  <m:r>
                      <a:rPr lang="pt-B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=−</m:t>
                    </m:r>
                    <m:r>
                      <a:rPr lang="pt-BR" i="1">
                        <a:latin typeface="Cambria Math" charset="0"/>
                        <a:ea typeface="Cambria Math" charset="0"/>
                        <a:cs typeface="Cambria Math" charset="0"/>
                      </a:rPr>
                      <m:t>𝜂</m:t>
                    </m:r>
                    <m:sSubSup>
                      <m:sSubSupPr>
                        <m:ctrlPr>
                          <a:rPr lang="pt-BR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</m:e>
                      <m:sub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𝑗</m:t>
                        </m:r>
                      </m:sub>
                      <m:sup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𝑙</m:t>
                        </m:r>
                      </m:sup>
                    </m:sSubSup>
                    <m:sSubSup>
                      <m:sSubSupPr>
                        <m:ctrlPr>
                          <a:rPr lang="pt-BR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pt-BR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pt-BR" dirty="0" smtClean="0"/>
                  <a:t>.</a:t>
                </a:r>
                <a:endParaRPr lang="pt-BR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r="-1932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D2D7-14ED-E040-99FD-6335891B3D3E}" type="slidenum">
              <a:rPr lang="pt-BR" altLang="es-ES" smtClean="0"/>
              <a:pPr/>
              <a:t>79</a:t>
            </a:fld>
            <a:endParaRPr lang="pt-BR" altLang="es-ES" dirty="0"/>
          </a:p>
        </p:txBody>
      </p:sp>
    </p:spTree>
    <p:extLst>
      <p:ext uri="{BB962C8B-B14F-4D97-AF65-F5344CB8AC3E}">
        <p14:creationId xmlns:p14="http://schemas.microsoft.com/office/powerpoint/2010/main" val="156965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5" descr="the russian wedding - chag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20688"/>
            <a:ext cx="8377744" cy="5721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Algoritmo de </a:t>
            </a:r>
            <a:r>
              <a:rPr lang="pt-PT" dirty="0" err="1"/>
              <a:t>r</a:t>
            </a:r>
            <a:r>
              <a:rPr lang="pt-PT" dirty="0" err="1" smtClean="0"/>
              <a:t>etropropaga</a:t>
            </a:r>
            <a:r>
              <a:rPr lang="en-US" dirty="0" err="1" smtClean="0"/>
              <a:t>ção</a:t>
            </a:r>
            <a:r>
              <a:rPr lang="en-US" dirty="0" smtClean="0"/>
              <a:t> do </a:t>
            </a:r>
            <a:r>
              <a:rPr lang="en-US" dirty="0" err="1" smtClean="0"/>
              <a:t>erro</a:t>
            </a:r>
            <a:endParaRPr lang="pt-P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 smtClean="0"/>
                  <a:t>Inicializar a rede com valores de pesos </a:t>
                </a:r>
                <a:r>
                  <a:rPr lang="pt-BR" dirty="0" smtClean="0">
                    <a:solidFill>
                      <a:schemeClr val="accent5"/>
                    </a:solidFill>
                  </a:rPr>
                  <a:t>aleatórios </a:t>
                </a:r>
                <a:r>
                  <a:rPr lang="pt-BR" dirty="0" smtClean="0"/>
                  <a:t>e </a:t>
                </a:r>
                <a:r>
                  <a:rPr lang="pt-BR" dirty="0" smtClean="0">
                    <a:solidFill>
                      <a:schemeClr val="accent5"/>
                    </a:solidFill>
                  </a:rPr>
                  <a:t>pequenos</a:t>
                </a:r>
                <a:r>
                  <a:rPr lang="pt-BR" dirty="0" smtClean="0"/>
                  <a:t>.</a:t>
                </a:r>
              </a:p>
              <a:p>
                <a:r>
                  <a:rPr lang="pt-BR" dirty="0" smtClean="0"/>
                  <a:t>Repetir hasta </a:t>
                </a:r>
                <a:r>
                  <a:rPr lang="pt-BR" b="1" i="1" dirty="0" smtClean="0">
                    <a:solidFill>
                      <a:schemeClr val="accent5"/>
                    </a:solidFill>
                  </a:rPr>
                  <a:t>que seja suficiente</a:t>
                </a:r>
                <a:r>
                  <a:rPr lang="pt-BR" dirty="0"/>
                  <a:t>:</a:t>
                </a:r>
                <a:endParaRPr lang="pt-BR" dirty="0" smtClean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pt-BR" dirty="0" smtClean="0"/>
                  <a:t>Selecionar um par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sub>
                        </m:sSub>
                        <m: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BR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pt-B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pt-BR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Ψ</m:t>
                    </m:r>
                  </m:oMath>
                </a14:m>
                <a:r>
                  <a:rPr lang="pt-BR" dirty="0" smtClean="0"/>
                  <a:t>.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pt-BR" dirty="0" smtClean="0"/>
                  <a:t>Propagar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pt-BR" dirty="0" smtClean="0"/>
                  <a:t> pela rede.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pt-BR" dirty="0" smtClean="0"/>
                  <a:t>Calcular os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𝑗𝑖</m:t>
                        </m:r>
                      </m:sub>
                      <m:sup>
                        <m: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pt-BR" dirty="0" smtClean="0"/>
                  <a:t> desde a camada de saída até a primeira camada oculta.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pt-BR" dirty="0" smtClean="0"/>
                  <a:t>Atualizar os pesos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pt-BR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: </m:t>
                        </m:r>
                        <m: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𝑗𝑖</m:t>
                        </m:r>
                      </m:sub>
                      <m:sup>
                        <m: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</m:sup>
                    </m:sSubSup>
                    <m:r>
                      <a:rPr lang="pt-B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Sup>
                      <m:sSubSupPr>
                        <m:ctrlP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𝑗𝑖</m:t>
                        </m:r>
                      </m:sub>
                      <m:sup>
                        <m: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</m:sup>
                    </m:sSubSup>
                    <m:r>
                      <a:rPr lang="pt-BR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+</m:t>
                    </m:r>
                    <m:sSubSup>
                      <m:sSubSupPr>
                        <m:ctrlP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∆</m:t>
                        </m:r>
                        <m: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𝑤</m:t>
                        </m:r>
                      </m:e>
                      <m:sub>
                        <m: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𝑗𝑖</m:t>
                        </m:r>
                      </m:sub>
                      <m:sup>
                        <m:r>
                          <a:rPr lang="pt-B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pt-BR" dirty="0" smtClean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pt-BR" dirty="0"/>
              </a:p>
            </p:txBody>
          </p:sp>
        </mc:Choice>
        <mc:Fallback xmlns=""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91" t="-2241" r="-77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D2D7-14ED-E040-99FD-6335891B3D3E}" type="slidenum">
              <a:rPr lang="pt-BR" altLang="es-ES" smtClean="0"/>
              <a:pPr/>
              <a:t>80</a:t>
            </a:fld>
            <a:endParaRPr lang="pt-BR" altLang="es-ES" dirty="0"/>
          </a:p>
        </p:txBody>
      </p:sp>
    </p:spTree>
    <p:extLst>
      <p:ext uri="{BB962C8B-B14F-4D97-AF65-F5344CB8AC3E}">
        <p14:creationId xmlns:p14="http://schemas.microsoft.com/office/powerpoint/2010/main" val="127879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Características</a:t>
            </a:r>
            <a:r>
              <a:rPr lang="es-ES" dirty="0" smtClean="0"/>
              <a:t> </a:t>
            </a:r>
            <a:r>
              <a:rPr lang="es-ES" dirty="0"/>
              <a:t>do MLP </a:t>
            </a:r>
            <a:endParaRPr lang="pt-B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Aproximador</a:t>
            </a:r>
            <a:r>
              <a:rPr lang="es-ES" dirty="0"/>
              <a:t> Universal de </a:t>
            </a:r>
            <a:r>
              <a:rPr lang="es-ES" dirty="0" err="1"/>
              <a:t>Funções</a:t>
            </a:r>
            <a:r>
              <a:rPr lang="es-ES" dirty="0"/>
              <a:t> </a:t>
            </a:r>
            <a:endParaRPr lang="es-ES" dirty="0" smtClean="0"/>
          </a:p>
          <a:p>
            <a:pPr lvl="1"/>
            <a:r>
              <a:rPr lang="es-ES" dirty="0" err="1" smtClean="0"/>
              <a:t>Uma</a:t>
            </a:r>
            <a:r>
              <a:rPr lang="es-ES" dirty="0" smtClean="0"/>
              <a:t> </a:t>
            </a:r>
            <a:r>
              <a:rPr lang="es-ES" dirty="0" err="1"/>
              <a:t>única</a:t>
            </a:r>
            <a:r>
              <a:rPr lang="es-ES" dirty="0"/>
              <a:t> camada </a:t>
            </a:r>
            <a:r>
              <a:rPr lang="es-ES" dirty="0" err="1"/>
              <a:t>intermediária</a:t>
            </a:r>
            <a:r>
              <a:rPr lang="es-ES" dirty="0"/>
              <a:t> é capaz de aproximar </a:t>
            </a:r>
            <a:r>
              <a:rPr lang="es-ES" dirty="0" err="1"/>
              <a:t>qualquer</a:t>
            </a:r>
            <a:r>
              <a:rPr lang="es-ES" dirty="0"/>
              <a:t> </a:t>
            </a:r>
            <a:r>
              <a:rPr lang="es-ES" dirty="0" err="1"/>
              <a:t>função</a:t>
            </a:r>
            <a:r>
              <a:rPr lang="es-ES" dirty="0"/>
              <a:t> </a:t>
            </a:r>
            <a:r>
              <a:rPr lang="es-ES" dirty="0" err="1"/>
              <a:t>contínua</a:t>
            </a:r>
            <a:r>
              <a:rPr lang="es-ES" dirty="0"/>
              <a:t> definida </a:t>
            </a:r>
            <a:r>
              <a:rPr lang="es-ES" dirty="0" err="1"/>
              <a:t>em</a:t>
            </a:r>
            <a:r>
              <a:rPr lang="es-ES" dirty="0"/>
              <a:t> </a:t>
            </a:r>
            <a:r>
              <a:rPr lang="es-ES" dirty="0" err="1"/>
              <a:t>um</a:t>
            </a:r>
            <a:r>
              <a:rPr lang="es-ES" dirty="0"/>
              <a:t> </a:t>
            </a:r>
            <a:r>
              <a:rPr lang="es-ES" dirty="0" err="1" smtClean="0"/>
              <a:t>hipercubo</a:t>
            </a:r>
            <a:endParaRPr lang="es-ES" dirty="0"/>
          </a:p>
          <a:p>
            <a:r>
              <a:rPr lang="es-ES" dirty="0" smtClean="0"/>
              <a:t>Alta </a:t>
            </a:r>
            <a:r>
              <a:rPr lang="es-ES" dirty="0" err="1"/>
              <a:t>capacidade</a:t>
            </a:r>
            <a:r>
              <a:rPr lang="es-ES" dirty="0"/>
              <a:t> de </a:t>
            </a:r>
            <a:r>
              <a:rPr lang="es-ES" dirty="0" err="1"/>
              <a:t>generalização</a:t>
            </a:r>
            <a:r>
              <a:rPr lang="es-ES" dirty="0"/>
              <a:t> </a:t>
            </a:r>
          </a:p>
          <a:p>
            <a:r>
              <a:rPr lang="es-ES" dirty="0" err="1" smtClean="0"/>
              <a:t>Converge</a:t>
            </a:r>
            <a:r>
              <a:rPr lang="es-ES" dirty="0" err="1"/>
              <a:t>̂ncia</a:t>
            </a:r>
            <a:r>
              <a:rPr lang="es-ES" dirty="0"/>
              <a:t> para </a:t>
            </a:r>
            <a:r>
              <a:rPr lang="es-ES" dirty="0" err="1"/>
              <a:t>mínimo</a:t>
            </a:r>
            <a:r>
              <a:rPr lang="es-ES" dirty="0"/>
              <a:t> global </a:t>
            </a:r>
            <a:r>
              <a:rPr lang="es-ES" dirty="0" err="1"/>
              <a:t>não</a:t>
            </a:r>
            <a:r>
              <a:rPr lang="es-ES" dirty="0"/>
              <a:t> garantida </a:t>
            </a:r>
          </a:p>
          <a:p>
            <a:r>
              <a:rPr lang="es-ES" dirty="0" err="1" smtClean="0"/>
              <a:t>Em</a:t>
            </a:r>
            <a:r>
              <a:rPr lang="es-ES" dirty="0" smtClean="0"/>
              <a:t> </a:t>
            </a:r>
            <a:r>
              <a:rPr lang="es-ES" dirty="0" err="1"/>
              <a:t>alguns</a:t>
            </a:r>
            <a:r>
              <a:rPr lang="es-ES" dirty="0"/>
              <a:t> casos, lento na </a:t>
            </a:r>
            <a:r>
              <a:rPr lang="es-ES" dirty="0" err="1"/>
              <a:t>aprendizagem</a:t>
            </a:r>
            <a:r>
              <a:rPr lang="es-ES" dirty="0"/>
              <a:t>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20D2D7-14ED-E040-99FD-6335891B3D3E}" type="slidenum">
              <a:rPr lang="pt-BR" altLang="es-ES" smtClean="0"/>
              <a:pPr/>
              <a:t>81</a:t>
            </a:fld>
            <a:endParaRPr lang="pt-BR" altLang="es-ES" dirty="0"/>
          </a:p>
        </p:txBody>
      </p:sp>
    </p:spTree>
    <p:extLst>
      <p:ext uri="{BB962C8B-B14F-4D97-AF65-F5344CB8AC3E}">
        <p14:creationId xmlns:p14="http://schemas.microsoft.com/office/powerpoint/2010/main" val="103531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>
                <a:latin typeface="Calibri" charset="0"/>
              </a:rPr>
              <a:t>Termo de “momentum”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 eaLnBrk="1" hangingPunct="1">
              <a:buFont typeface="Arial" charset="0"/>
              <a:buChar char="•"/>
            </a:pPr>
            <a:r>
              <a:rPr lang="pt-BR" altLang="es-ES">
                <a:latin typeface="Calibri" charset="0"/>
              </a:rPr>
              <a:t>Caso uma porção do incremento de peso anteriormente calculado seja adicionado ao incremento atual pode-se modificar a equação, fazendo como que um filtro “passa-baixas” pelo qual as tendências gerais sejam reforçadas e o comportamento oscilatório seja inibido</a:t>
            </a:r>
          </a:p>
          <a:p>
            <a:pPr algn="just" eaLnBrk="1" hangingPunct="1">
              <a:buFont typeface="Arial" charset="0"/>
              <a:buChar char="•"/>
            </a:pPr>
            <a:r>
              <a:rPr lang="pt-BR" altLang="es-ES">
                <a:solidFill>
                  <a:srgbClr val="FF0000"/>
                </a:solidFill>
                <a:latin typeface="Calibri" charset="0"/>
              </a:rPr>
              <a:t>O termo de momentum, os tipos de aprendizagem Regra Delta Barra Delta e Delta Barra Delta Estendida são otimizações utilizadas para acelerar o treinamento em máquinas lentas e caíram em desuso</a:t>
            </a:r>
          </a:p>
        </p:txBody>
      </p:sp>
      <p:sp>
        <p:nvSpPr>
          <p:cNvPr id="79874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pt-BR" dirty="0"/>
              <a:t>Com Aprendizagem Supervisionada</a:t>
            </a:r>
          </a:p>
        </p:txBody>
      </p:sp>
      <p:sp>
        <p:nvSpPr>
          <p:cNvPr id="79875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A8036970-3E84-FC43-9C0D-F46A0871590F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82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520700" y="730250"/>
            <a:ext cx="7772400" cy="608013"/>
          </a:xfrm>
        </p:spPr>
        <p:txBody>
          <a:bodyPr/>
          <a:lstStyle/>
          <a:p>
            <a:pPr eaLnBrk="1" hangingPunct="1"/>
            <a:r>
              <a:rPr lang="pt-BR" altLang="es-ES">
                <a:latin typeface="Calibri" charset="0"/>
              </a:rPr>
              <a:t>Termo de “momentum”</a:t>
            </a:r>
          </a:p>
        </p:txBody>
      </p:sp>
      <p:graphicFrame>
        <p:nvGraphicFramePr>
          <p:cNvPr id="90115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1953877"/>
              </p:ext>
            </p:extLst>
          </p:nvPr>
        </p:nvGraphicFramePr>
        <p:xfrm>
          <a:off x="687745" y="2285182"/>
          <a:ext cx="7385050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58" name="Equação" r:id="rId4" imgW="2933700" imgH="254000" progId="Equation.3">
                  <p:embed/>
                </p:oleObj>
              </mc:Choice>
              <mc:Fallback>
                <p:oleObj name="Equação" r:id="rId4" imgW="2933700" imgH="254000" progId="Equation.3">
                  <p:embed/>
                  <p:pic>
                    <p:nvPicPr>
                      <p:cNvPr id="0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45" y="2285182"/>
                        <a:ext cx="7385050" cy="63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898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714500" y="6356350"/>
            <a:ext cx="5500688" cy="501650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pt-BR" dirty="0"/>
              <a:t>Com Aprendizagem Supervisionada</a:t>
            </a:r>
          </a:p>
        </p:txBody>
      </p:sp>
      <p:sp>
        <p:nvSpPr>
          <p:cNvPr id="80899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A648339B-D5B6-824B-B546-1C2629B3571E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83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  <p:sp>
        <p:nvSpPr>
          <p:cNvPr id="90118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708860" y="2924944"/>
            <a:ext cx="7385050" cy="1990725"/>
          </a:xfrm>
        </p:spPr>
        <p:txBody>
          <a:bodyPr/>
          <a:lstStyle/>
          <a:p>
            <a:pPr eaLnBrk="1" hangingPunct="1"/>
            <a:r>
              <a:rPr lang="pt-BR" altLang="es-ES"/>
              <a:t>Usualmente se utilizam como default</a:t>
            </a:r>
          </a:p>
          <a:p>
            <a:pPr lvl="1" eaLnBrk="1" hangingPunct="1"/>
            <a:r>
              <a:rPr lang="pt-BR" altLang="es-ES"/>
              <a:t>lcoef = 0,5</a:t>
            </a:r>
          </a:p>
          <a:p>
            <a:pPr lvl="1" eaLnBrk="1" hangingPunct="1"/>
            <a:r>
              <a:rPr lang="pt-BR" altLang="es-ES"/>
              <a:t>momentum = 0,9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dirty="0" smtClean="0">
                <a:latin typeface="Calibri" charset="0"/>
              </a:rPr>
              <a:t>Acumulação </a:t>
            </a:r>
            <a:r>
              <a:rPr lang="pt-BR" altLang="es-ES" dirty="0">
                <a:latin typeface="Calibri" charset="0"/>
              </a:rPr>
              <a:t>de pesos para a atualização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algn="just" eaLnBrk="1" hangingPunct="1">
              <a:buFont typeface="Arial" charset="0"/>
              <a:buChar char="•"/>
            </a:pPr>
            <a:r>
              <a:rPr lang="pt-BR" altLang="es-ES">
                <a:latin typeface="Calibri" charset="0"/>
              </a:rPr>
              <a:t>Pode-se aumentar a velocidade de convergência fazendo a propagação de pesos depois do processamento de alguns pares de estímulos, em vez de o fazer logo após o processamento de cada par</a:t>
            </a:r>
          </a:p>
          <a:p>
            <a:pPr algn="just" eaLnBrk="1" hangingPunct="1">
              <a:buFont typeface="Arial" charset="0"/>
              <a:buChar char="•"/>
            </a:pPr>
            <a:r>
              <a:rPr lang="pt-BR" altLang="es-ES">
                <a:latin typeface="Calibri" charset="0"/>
              </a:rPr>
              <a:t>O número de pares de entrada e saída que é apresentado durante a acumulação é chamado de “época”</a:t>
            </a:r>
            <a:endParaRPr lang="pt-BR" altLang="es-ES" sz="3600">
              <a:latin typeface="Calibri" charset="0"/>
            </a:endParaRPr>
          </a:p>
        </p:txBody>
      </p:sp>
      <p:sp>
        <p:nvSpPr>
          <p:cNvPr id="2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pt-BR" dirty="0"/>
              <a:t>Com Aprendizagem Supervisionada</a:t>
            </a:r>
          </a:p>
        </p:txBody>
      </p:sp>
      <p:sp>
        <p:nvSpPr>
          <p:cNvPr id="3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DF735E4C-794A-CF45-B62F-19BC06C427A3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84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dirty="0">
                <a:latin typeface="Calibri" charset="0"/>
              </a:rPr>
              <a:t>Redes de Retro Propagação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pt-BR" altLang="es-ES" sz="3200" dirty="0">
                <a:latin typeface="Calibri" charset="0"/>
              </a:rPr>
              <a:t>Atualmente a arquitetura de Redes </a:t>
            </a:r>
            <a:r>
              <a:rPr lang="pt-BR" altLang="es-ES" sz="3200" dirty="0" smtClean="0">
                <a:latin typeface="Calibri" charset="0"/>
              </a:rPr>
              <a:t>neuronais </a:t>
            </a:r>
            <a:r>
              <a:rPr lang="pt-BR" altLang="es-ES" sz="3200" dirty="0">
                <a:latin typeface="Calibri" charset="0"/>
              </a:rPr>
              <a:t>por retro propagação é a mais popular, eficaz e mais fácil de modelar para redes complexas e em múltiplas camadas</a:t>
            </a:r>
          </a:p>
          <a:p>
            <a:pPr algn="just" eaLnBrk="1" hangingPunct="1">
              <a:buFont typeface="Arial" charset="0"/>
              <a:buChar char="•"/>
            </a:pPr>
            <a:r>
              <a:rPr lang="pt-BR" altLang="es-ES" sz="3200" dirty="0">
                <a:latin typeface="Calibri" charset="0"/>
              </a:rPr>
              <a:t>Ela é mais usada que todas as outras arquiteturas juntas</a:t>
            </a:r>
          </a:p>
        </p:txBody>
      </p:sp>
      <p:sp>
        <p:nvSpPr>
          <p:cNvPr id="2" name="Espaço Reservado para Rodapé 4"/>
          <p:cNvSpPr>
            <a:spLocks noGrp="1"/>
          </p:cNvSpPr>
          <p:nvPr>
            <p:ph type="ftr" sz="quarter" idx="11"/>
          </p:nvPr>
        </p:nvSpPr>
        <p:spPr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pt-BR" dirty="0"/>
              <a:t>Com Aprendizagem Supervisionada</a:t>
            </a:r>
          </a:p>
        </p:txBody>
      </p:sp>
      <p:sp>
        <p:nvSpPr>
          <p:cNvPr id="3" name="Espaço Reservado para Número de Slide 5"/>
          <p:cNvSpPr>
            <a:spLocks noGrp="1"/>
          </p:cNvSpPr>
          <p:nvPr>
            <p:ph type="sldNum" sz="quarter" idx="12"/>
          </p:nvPr>
        </p:nvSpPr>
        <p:spPr>
          <a:ln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fld id="{7EE74ACF-4B43-D047-A644-2FF5E35E6442}" type="slidenum">
              <a:rPr lang="pt-BR" altLang="es-ES" sz="2000">
                <a:solidFill>
                  <a:srgbClr val="93CDDD"/>
                </a:solidFill>
                <a:latin typeface="Corbel" charset="0"/>
              </a:rPr>
              <a:pPr eaLnBrk="1" hangingPunct="1"/>
              <a:t>85</a:t>
            </a:fld>
            <a:endParaRPr lang="pt-BR" altLang="es-ES" sz="2000">
              <a:solidFill>
                <a:srgbClr val="93CDDD"/>
              </a:solidFill>
              <a:latin typeface="Corbe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4"/>
          <p:cNvSpPr>
            <a:spLocks noChangeArrowheads="1"/>
          </p:cNvSpPr>
          <p:nvPr/>
        </p:nvSpPr>
        <p:spPr bwMode="auto">
          <a:xfrm>
            <a:off x="540543" y="3429000"/>
            <a:ext cx="8062913" cy="1828800"/>
          </a:xfrm>
          <a:prstGeom prst="rect">
            <a:avLst/>
          </a:prstGeom>
          <a:solidFill>
            <a:srgbClr val="99CC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endParaRPr lang="es-ES" altLang="es-ES"/>
          </a:p>
        </p:txBody>
      </p:sp>
      <p:sp>
        <p:nvSpPr>
          <p:cNvPr id="143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es-ES" dirty="0">
                <a:latin typeface="Calibri" charset="0"/>
              </a:rPr>
              <a:t>Redes </a:t>
            </a:r>
            <a:r>
              <a:rPr lang="pt-BR" altLang="es-ES" dirty="0" smtClean="0">
                <a:latin typeface="Calibri" charset="0"/>
              </a:rPr>
              <a:t>neuronais </a:t>
            </a:r>
            <a:r>
              <a:rPr lang="pt-BR" altLang="es-ES" dirty="0">
                <a:latin typeface="Calibri" charset="0"/>
              </a:rPr>
              <a:t>biológicas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buFont typeface="Arial" charset="0"/>
              <a:buChar char="•"/>
            </a:pPr>
            <a:r>
              <a:rPr lang="pt-BR" altLang="es-ES" sz="2400" dirty="0">
                <a:latin typeface="Calibri" charset="0"/>
              </a:rPr>
              <a:t>Pombos foram capazes de discriminar entre Van Gogh e </a:t>
            </a:r>
            <a:r>
              <a:rPr lang="pt-BR" altLang="es-ES" sz="2400" dirty="0" err="1">
                <a:latin typeface="Calibri" charset="0"/>
              </a:rPr>
              <a:t>Chagall</a:t>
            </a:r>
            <a:r>
              <a:rPr lang="pt-BR" altLang="es-ES" sz="2400" dirty="0">
                <a:latin typeface="Calibri" charset="0"/>
              </a:rPr>
              <a:t> com acurácia de 95% (quando foram apresentados a pinturas com as quais haviam sido treinados)</a:t>
            </a:r>
            <a:endParaRPr lang="en-GB" altLang="es-ES" sz="2400" dirty="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pt-BR" altLang="es-ES" sz="2400" dirty="0">
                <a:latin typeface="Calibri" charset="0"/>
              </a:rPr>
              <a:t>Para pinturas dos mesmos artistas que ainda não haviam sido vistas pelos pombos a discriminação ficou em 85%</a:t>
            </a:r>
          </a:p>
          <a:p>
            <a:pPr eaLnBrk="1" hangingPunct="1">
              <a:buFont typeface="Arial" charset="0"/>
              <a:buChar char="•"/>
            </a:pPr>
            <a:endParaRPr lang="pt-BR" altLang="es-ES" sz="2400" dirty="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pt-BR" altLang="es-ES" sz="2400" dirty="0">
                <a:latin typeface="Calibri" charset="0"/>
              </a:rPr>
              <a:t>Pombos não memorizam simplesmente as pinturas</a:t>
            </a:r>
          </a:p>
          <a:p>
            <a:pPr eaLnBrk="1" hangingPunct="1">
              <a:buFont typeface="Arial" charset="0"/>
              <a:buChar char="•"/>
            </a:pPr>
            <a:r>
              <a:rPr lang="pt-BR" altLang="es-ES" sz="2400" dirty="0">
                <a:latin typeface="Calibri" charset="0"/>
              </a:rPr>
              <a:t>Eles podem extrair e reconhecer  padrões (o ‘estilo’)</a:t>
            </a:r>
          </a:p>
          <a:p>
            <a:pPr eaLnBrk="1" hangingPunct="1">
              <a:buFont typeface="Arial" charset="0"/>
              <a:buChar char="•"/>
            </a:pPr>
            <a:r>
              <a:rPr lang="pt-BR" altLang="es-ES" sz="2400" dirty="0">
                <a:latin typeface="Calibri" charset="0"/>
              </a:rPr>
              <a:t>Eles generalizam a partir do que já viram para fazer predições</a:t>
            </a:r>
          </a:p>
          <a:p>
            <a:pPr eaLnBrk="1" hangingPunct="1">
              <a:buFont typeface="Arial" charset="0"/>
              <a:buChar char="•"/>
            </a:pPr>
            <a:endParaRPr lang="pt-BR" altLang="es-ES" sz="2400" dirty="0">
              <a:latin typeface="Calibri" charset="0"/>
            </a:endParaRPr>
          </a:p>
          <a:p>
            <a:pPr eaLnBrk="1" hangingPunct="1">
              <a:buFont typeface="Arial" charset="0"/>
              <a:buChar char="•"/>
            </a:pPr>
            <a:r>
              <a:rPr lang="pt-BR" altLang="es-ES" sz="2400" dirty="0">
                <a:latin typeface="Calibri" charset="0"/>
              </a:rPr>
              <a:t>Nisto é que as Redes </a:t>
            </a:r>
            <a:r>
              <a:rPr lang="pt-BR" altLang="es-ES" sz="2400" dirty="0" smtClean="0">
                <a:latin typeface="Calibri" charset="0"/>
              </a:rPr>
              <a:t>neuronais </a:t>
            </a:r>
            <a:r>
              <a:rPr lang="pt-BR" altLang="es-ES" sz="2400" dirty="0">
                <a:latin typeface="Calibri" charset="0"/>
              </a:rPr>
              <a:t>(biológicas ou artificiais) são boas </a:t>
            </a:r>
            <a:r>
              <a:rPr lang="pt-BR" altLang="es-ES" dirty="0">
                <a:latin typeface="Calibri" charset="0"/>
              </a:rPr>
              <a:t>(</a:t>
            </a:r>
            <a:r>
              <a:rPr lang="pt-BR" altLang="es-ES" sz="2000" dirty="0">
                <a:latin typeface="Calibri" charset="0"/>
              </a:rPr>
              <a:t>ao contrário dos computadores convencionais</a:t>
            </a:r>
            <a:r>
              <a:rPr lang="pt-BR" altLang="es-ES" dirty="0">
                <a:latin typeface="Calibri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clases truca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 clases truca" id="{4B9D19E1-D05C-7644-93D4-DCCF75673ABF}" vid="{867F72B0-6DA4-E74D-80D5-5C6B5AF76D03}"/>
    </a:ext>
  </a:ext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Ferraz4</Template>
  <TotalTime>2162</TotalTime>
  <Words>2975</Words>
  <Application>Microsoft Macintosh PowerPoint</Application>
  <PresentationFormat>Presentación en pantalla (4:3)</PresentationFormat>
  <Paragraphs>535</Paragraphs>
  <Slides>85</Slides>
  <Notes>62</Notes>
  <HiddenSlides>7</HiddenSlides>
  <MMClips>1</MMClips>
  <ScaleCrop>false</ScaleCrop>
  <HeadingPairs>
    <vt:vector size="8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85</vt:i4>
      </vt:variant>
    </vt:vector>
  </HeadingPairs>
  <TitlesOfParts>
    <vt:vector size="96" baseType="lpstr">
      <vt:lpstr>Calibri</vt:lpstr>
      <vt:lpstr>Calibri Light</vt:lpstr>
      <vt:lpstr>Cambria Math</vt:lpstr>
      <vt:lpstr>Corbel</vt:lpstr>
      <vt:lpstr>Tahoma</vt:lpstr>
      <vt:lpstr>Times New Roman</vt:lpstr>
      <vt:lpstr>Wingdings</vt:lpstr>
      <vt:lpstr>Arial</vt:lpstr>
      <vt:lpstr>Tema clases truca</vt:lpstr>
      <vt:lpstr>Equação</vt:lpstr>
      <vt:lpstr>Gráfico</vt:lpstr>
      <vt:lpstr>Introdução às  Redes Neuronais Artificiais Redes de Perceptrons Multi-Camada</vt:lpstr>
      <vt:lpstr>Sumário</vt:lpstr>
      <vt:lpstr>Redes neuronais</vt:lpstr>
      <vt:lpstr>O que são Redes neuronais?</vt:lpstr>
      <vt:lpstr>Redes neuronais biológicas</vt:lpstr>
      <vt:lpstr>Presentación de PowerPoint</vt:lpstr>
      <vt:lpstr>Presentación de PowerPoint</vt:lpstr>
      <vt:lpstr>Presentación de PowerPoint</vt:lpstr>
      <vt:lpstr>Redes neuronais biológicas</vt:lpstr>
      <vt:lpstr>Para que?</vt:lpstr>
      <vt:lpstr>Interpretação da incerteza</vt:lpstr>
      <vt:lpstr>Por que?</vt:lpstr>
      <vt:lpstr>Taxonomia de Redes neuronais</vt:lpstr>
      <vt:lpstr>Redes neuronais com pesos fixos</vt:lpstr>
      <vt:lpstr>Redes neuronais Supervisionadas</vt:lpstr>
      <vt:lpstr>Redes Neuronais Não Supervisionadas</vt:lpstr>
      <vt:lpstr>Definição</vt:lpstr>
      <vt:lpstr>Neurônios</vt:lpstr>
      <vt:lpstr>Neurônio natural</vt:lpstr>
      <vt:lpstr>Neurônio natural</vt:lpstr>
      <vt:lpstr>Neurônios artificiais</vt:lpstr>
      <vt:lpstr>O Elemento de Processamento</vt:lpstr>
      <vt:lpstr>Modelo de Elemento de Processamento</vt:lpstr>
      <vt:lpstr>Conexões entre neurônios</vt:lpstr>
      <vt:lpstr>Função de Base Somadora</vt:lpstr>
      <vt:lpstr>Função de Ativação</vt:lpstr>
      <vt:lpstr>Funções de Base Global</vt:lpstr>
      <vt:lpstr>Funções de Base Local </vt:lpstr>
      <vt:lpstr>Rede Neural Artificial</vt:lpstr>
      <vt:lpstr>Exemplo de RNA</vt:lpstr>
      <vt:lpstr>Arquitetura das redes neuronais</vt:lpstr>
      <vt:lpstr>Redes neuronais</vt:lpstr>
      <vt:lpstr>Organização em camadas</vt:lpstr>
      <vt:lpstr> Organização em camadas </vt:lpstr>
      <vt:lpstr>Operação das Redes neuronais</vt:lpstr>
      <vt:lpstr>Aquisição de conhecimento</vt:lpstr>
      <vt:lpstr>Recuperação</vt:lpstr>
      <vt:lpstr>Aprendizagem</vt:lpstr>
      <vt:lpstr>Regra de Hebb</vt:lpstr>
      <vt:lpstr>Regra de Hebb</vt:lpstr>
      <vt:lpstr>Aprendizagem de Hopfield</vt:lpstr>
      <vt:lpstr>Aprendizagem competitiva</vt:lpstr>
      <vt:lpstr>Aprendizagem competitiva</vt:lpstr>
      <vt:lpstr>Aprendizagem supervisionada</vt:lpstr>
      <vt:lpstr>Regra Delta</vt:lpstr>
      <vt:lpstr>Regra Delta</vt:lpstr>
      <vt:lpstr>Regra Delta</vt:lpstr>
      <vt:lpstr>Regra do Gradiente Descendente</vt:lpstr>
      <vt:lpstr>Estratégia de Aprendizagem</vt:lpstr>
      <vt:lpstr>Propagação dos estímulos</vt:lpstr>
      <vt:lpstr>Tipos de Redes ou Paradigmas de Redes</vt:lpstr>
      <vt:lpstr>Perceptron</vt:lpstr>
      <vt:lpstr>O Perceptron</vt:lpstr>
      <vt:lpstr>Mark I Perceptron</vt:lpstr>
      <vt:lpstr>Presentación de PowerPoint</vt:lpstr>
      <vt:lpstr>Perceptron: problemas</vt:lpstr>
      <vt:lpstr>Perceptron: Problema</vt:lpstr>
      <vt:lpstr>Perceptron: Problema</vt:lpstr>
      <vt:lpstr>Solução XOR com camadas</vt:lpstr>
      <vt:lpstr>Perceptrons multi-camadas</vt:lpstr>
      <vt:lpstr>Rede de Perceptrons Multi-camada</vt:lpstr>
      <vt:lpstr>Perceptron extendido</vt:lpstr>
      <vt:lpstr>Retro-propagação dos erros</vt:lpstr>
      <vt:lpstr>Retro propagação</vt:lpstr>
      <vt:lpstr>Fases Apredizagem/Utilização</vt:lpstr>
      <vt:lpstr>Mecanismo de Retro-propagação</vt:lpstr>
      <vt:lpstr>Derivada de uma função</vt:lpstr>
      <vt:lpstr>Lembrado a regra da cadeia</vt:lpstr>
      <vt:lpstr>Lembrando derivadas totais</vt:lpstr>
      <vt:lpstr>Princípios fundamentais</vt:lpstr>
      <vt:lpstr>Notação</vt:lpstr>
      <vt:lpstr>Presentación de PowerPoint</vt:lpstr>
      <vt:lpstr>Deltas: camada de saída (l=L)</vt:lpstr>
      <vt:lpstr>Deltas: camada oculta ()</vt:lpstr>
      <vt:lpstr>Deltas: camadas ocultas</vt:lpstr>
      <vt:lpstr>Camada oculta: derivadas totais</vt:lpstr>
      <vt:lpstr>Retro-propagação do error às camadas ocultas</vt:lpstr>
      <vt:lpstr>Derivadas das funções de ativação</vt:lpstr>
      <vt:lpstr>Resumindo</vt:lpstr>
      <vt:lpstr>Algoritmo de retropropagação do erro</vt:lpstr>
      <vt:lpstr>Características do MLP </vt:lpstr>
      <vt:lpstr>Termo de “momentum”</vt:lpstr>
      <vt:lpstr>Termo de “momentum”</vt:lpstr>
      <vt:lpstr>Acumulação de pesos para a atualização</vt:lpstr>
      <vt:lpstr>Redes de Retro Propagação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Neurais</dc:title>
  <dc:creator>Usuario de Microsoft Office</dc:creator>
  <cp:lastModifiedBy>Luis Martí</cp:lastModifiedBy>
  <cp:revision>86</cp:revision>
  <dcterms:created xsi:type="dcterms:W3CDTF">2015-09-15T14:21:39Z</dcterms:created>
  <dcterms:modified xsi:type="dcterms:W3CDTF">2016-05-16T16:03:43Z</dcterms:modified>
</cp:coreProperties>
</file>